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30.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1.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32.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70.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3"/>
  </p:notesMasterIdLst>
  <p:handoutMasterIdLst>
    <p:handoutMasterId r:id="rId64"/>
  </p:handoutMasterIdLst>
  <p:sldIdLst>
    <p:sldId id="887" r:id="rId2"/>
    <p:sldId id="823" r:id="rId3"/>
    <p:sldId id="509" r:id="rId4"/>
    <p:sldId id="516" r:id="rId5"/>
    <p:sldId id="589" r:id="rId6"/>
    <p:sldId id="590" r:id="rId7"/>
    <p:sldId id="670" r:id="rId8"/>
    <p:sldId id="671" r:id="rId9"/>
    <p:sldId id="673" r:id="rId10"/>
    <p:sldId id="675" r:id="rId11"/>
    <p:sldId id="676" r:id="rId12"/>
    <p:sldId id="510" r:id="rId13"/>
    <p:sldId id="519" r:id="rId14"/>
    <p:sldId id="525" r:id="rId15"/>
    <p:sldId id="523" r:id="rId16"/>
    <p:sldId id="524" r:id="rId17"/>
    <p:sldId id="677" r:id="rId18"/>
    <p:sldId id="678" r:id="rId19"/>
    <p:sldId id="679" r:id="rId20"/>
    <p:sldId id="680" r:id="rId21"/>
    <p:sldId id="681" r:id="rId22"/>
    <p:sldId id="547" r:id="rId23"/>
    <p:sldId id="682" r:id="rId24"/>
    <p:sldId id="683" r:id="rId25"/>
    <p:sldId id="952" r:id="rId26"/>
    <p:sldId id="526" r:id="rId27"/>
    <p:sldId id="530" r:id="rId28"/>
    <p:sldId id="723" r:id="rId29"/>
    <p:sldId id="724" r:id="rId30"/>
    <p:sldId id="725" r:id="rId31"/>
    <p:sldId id="529" r:id="rId32"/>
    <p:sldId id="531" r:id="rId33"/>
    <p:sldId id="726" r:id="rId34"/>
    <p:sldId id="953" r:id="rId35"/>
    <p:sldId id="532" r:id="rId36"/>
    <p:sldId id="533" r:id="rId37"/>
    <p:sldId id="586" r:id="rId38"/>
    <p:sldId id="728" r:id="rId39"/>
    <p:sldId id="729" r:id="rId40"/>
    <p:sldId id="730" r:id="rId41"/>
    <p:sldId id="731" r:id="rId42"/>
    <p:sldId id="732" r:id="rId43"/>
    <p:sldId id="583" r:id="rId44"/>
    <p:sldId id="954" r:id="rId45"/>
    <p:sldId id="536" r:id="rId46"/>
    <p:sldId id="588" r:id="rId47"/>
    <p:sldId id="538" r:id="rId48"/>
    <p:sldId id="539" r:id="rId49"/>
    <p:sldId id="955" r:id="rId50"/>
    <p:sldId id="540" r:id="rId51"/>
    <p:sldId id="541" r:id="rId52"/>
    <p:sldId id="542" r:id="rId53"/>
    <p:sldId id="543" r:id="rId54"/>
    <p:sldId id="824" r:id="rId55"/>
    <p:sldId id="825" r:id="rId56"/>
    <p:sldId id="826" r:id="rId57"/>
    <p:sldId id="827" r:id="rId58"/>
    <p:sldId id="828" r:id="rId59"/>
    <p:sldId id="829" r:id="rId60"/>
    <p:sldId id="830" r:id="rId61"/>
    <p:sldId id="831" r:id="rId6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404040"/>
    <a:srgbClr val="3D89BC"/>
    <a:srgbClr val="5B9BD5"/>
    <a:srgbClr val="ED7D31"/>
    <a:srgbClr val="F2F2F2"/>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853" autoAdjust="0"/>
    <p:restoredTop sz="96429" autoAdjust="0"/>
  </p:normalViewPr>
  <p:slideViewPr>
    <p:cSldViewPr snapToGrid="0" showGuides="1">
      <p:cViewPr varScale="1">
        <p:scale>
          <a:sx n="68" d="100"/>
          <a:sy n="68" d="100"/>
        </p:scale>
        <p:origin x="-1176" y="-102"/>
      </p:cViewPr>
      <p:guideLst>
        <p:guide orient="horz" pos="4034"/>
        <p:guide orient="horz" pos="1424"/>
        <p:guide orient="horz" pos="755"/>
        <p:guide pos="1882"/>
        <p:guide pos="225"/>
        <p:guide pos="5416"/>
        <p:guide pos="1165"/>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3088"/>
        <p:guide pos="210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t>2017/6/20</a:t>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t>‹#›</a:t>
            </a:fld>
            <a:endParaRPr lang="zh-CN" altLang="en-US">
              <a:ea typeface="微软雅黑" panose="020B0503020204020204" pitchFamily="34" charset="-122"/>
            </a:endParaRPr>
          </a:p>
        </p:txBody>
      </p:sp>
    </p:spTree>
    <p:extLst>
      <p:ext uri="{BB962C8B-B14F-4D97-AF65-F5344CB8AC3E}">
        <p14:creationId xmlns:p14="http://schemas.microsoft.com/office/powerpoint/2010/main" val="4025988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t>2017/6/20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t>‹#›</a:t>
            </a:fld>
            <a:endParaRPr lang="zh-CN" altLang="en-US"/>
          </a:p>
        </p:txBody>
      </p:sp>
    </p:spTree>
    <p:extLst>
      <p:ext uri="{BB962C8B-B14F-4D97-AF65-F5344CB8AC3E}">
        <p14:creationId xmlns:p14="http://schemas.microsoft.com/office/powerpoint/2010/main" val="426522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1A65BA-B9FA-4A5C-BA05-B674235F785D}" type="slidenum">
              <a:rPr lang="zh-CN" altLang="en-US" smtClean="0">
                <a:solidFill>
                  <a:prstClr val="black"/>
                </a:solidFill>
              </a:rPr>
              <a:t>58</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37345E1B-70AA-4D6D-A851-01FA6AD8BF9A}" type="datetime1">
              <a:rPr lang="zh-CN" altLang="en-US" smtClean="0"/>
              <a:t>2017/6/20</a:t>
            </a:fld>
            <a:endParaRPr lang="zh-CN" alt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695A926-9446-4F62-9ECE-08A9B18F975E}" type="datetime1">
              <a:rPr lang="zh-CN" altLang="en-US" smtClean="0"/>
              <a:t>2017/6/20</a:t>
            </a:fld>
            <a:endParaRPr lang="zh-CN"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CDE336F-82DC-4654-9554-07866832948F}" type="datetime1">
              <a:rPr lang="zh-CN" altLang="en-US" smtClean="0"/>
              <a:t>2017/6/20</a:t>
            </a:fld>
            <a:endParaRPr lang="zh-CN"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DD3B142-B2B8-4750-964D-A3BDE93F3EF2}" type="datetime1">
              <a:rPr lang="zh-CN" altLang="en-US" smtClean="0"/>
              <a:t>2017/6/20</a:t>
            </a:fld>
            <a:endParaRPr lang="zh-CN"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1FC838B-5E56-4490-B16F-070FD98B5E3F}" type="datetime1">
              <a:rPr lang="zh-CN" altLang="en-US" smtClean="0"/>
              <a:t>2017/6/20</a:t>
            </a:fld>
            <a:endParaRPr lang="zh-CN"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6356351"/>
            <a:ext cx="2057400" cy="365125"/>
          </a:xfrm>
          <a:prstGeom prst="rect">
            <a:avLst/>
          </a:prstGeom>
        </p:spPr>
        <p:txBody>
          <a:bodyPr/>
          <a:lstStyle>
            <a:lvl1pPr>
              <a:defRPr kumimoji="1" b="1"/>
            </a:lvl1pPr>
          </a:lstStyle>
          <a:p>
            <a:pPr>
              <a:defRPr/>
            </a:pPr>
            <a:fld id="{4C82377E-F97D-47AE-AC5E-84E924FDA804}" type="datetimeFigureOut">
              <a:rPr lang="zh-CN" altLang="en-US"/>
              <a:t>2017/6/20</a:t>
            </a:fld>
            <a:endParaRPr lang="zh-CN" altLang="en-US"/>
          </a:p>
        </p:txBody>
      </p:sp>
      <p:sp>
        <p:nvSpPr>
          <p:cNvPr id="5" name="页脚占位符 4"/>
          <p:cNvSpPr>
            <a:spLocks noGrp="1"/>
          </p:cNvSpPr>
          <p:nvPr>
            <p:ph type="ftr" sz="quarter" idx="11"/>
          </p:nvPr>
        </p:nvSpPr>
        <p:spPr>
          <a:xfrm>
            <a:off x="3028950" y="6356351"/>
            <a:ext cx="3086100" cy="365125"/>
          </a:xfrm>
          <a:prstGeom prst="rect">
            <a:avLst/>
          </a:prstGeom>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a:xfrm>
            <a:off x="6457950" y="6356351"/>
            <a:ext cx="2057400" cy="365125"/>
          </a:xfrm>
          <a:prstGeom prst="rect">
            <a:avLst/>
          </a:prstGeom>
        </p:spPr>
        <p:txBody>
          <a:bodyPr/>
          <a:lstStyle>
            <a:lvl1pPr>
              <a:defRPr kumimoji="1" b="1"/>
            </a:lvl1pPr>
          </a:lstStyle>
          <a:p>
            <a:pPr>
              <a:defRPr/>
            </a:pPr>
            <a:fld id="{67C3AAF4-1844-4EEA-8132-22A06EE6489A}"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28650" y="6356351"/>
            <a:ext cx="2057400" cy="365125"/>
          </a:xfrm>
          <a:prstGeom prst="rect">
            <a:avLst/>
          </a:prstGeom>
        </p:spPr>
        <p:txBody>
          <a:bodyPr/>
          <a:lstStyle>
            <a:lvl1pPr>
              <a:defRPr kumimoji="1" b="1"/>
            </a:lvl1pPr>
          </a:lstStyle>
          <a:p>
            <a:pPr>
              <a:defRPr/>
            </a:pPr>
            <a:fld id="{8509C01B-2147-4857-BC9C-29BBF313931D}" type="datetimeFigureOut">
              <a:rPr lang="zh-CN" altLang="en-US"/>
              <a:t>2017/6/20</a:t>
            </a:fld>
            <a:endParaRPr lang="zh-CN" altLang="en-US"/>
          </a:p>
        </p:txBody>
      </p:sp>
      <p:sp>
        <p:nvSpPr>
          <p:cNvPr id="5" name="页脚占位符 4"/>
          <p:cNvSpPr>
            <a:spLocks noGrp="1"/>
          </p:cNvSpPr>
          <p:nvPr>
            <p:ph type="ftr" sz="quarter" idx="11"/>
          </p:nvPr>
        </p:nvSpPr>
        <p:spPr>
          <a:xfrm>
            <a:off x="3028950" y="6356351"/>
            <a:ext cx="3086100" cy="365125"/>
          </a:xfrm>
          <a:prstGeom prst="rect">
            <a:avLst/>
          </a:prstGeom>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a:xfrm>
            <a:off x="6457950" y="6356351"/>
            <a:ext cx="2057400" cy="365125"/>
          </a:xfrm>
          <a:prstGeom prst="rect">
            <a:avLst/>
          </a:prstGeom>
        </p:spPr>
        <p:txBody>
          <a:bodyPr/>
          <a:lstStyle>
            <a:lvl1pPr>
              <a:defRPr kumimoji="1" b="1"/>
            </a:lvl1pPr>
          </a:lstStyle>
          <a:p>
            <a:pPr>
              <a:defRPr/>
            </a:pPr>
            <a:fld id="{F9AD98D2-E8AF-49B1-9C8C-175DE0A5BE71}"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a:prstGeom prst="rect">
            <a:avLst/>
          </a:prstGeo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DEBA8EB-3E98-45DF-95F9-20499AB89BB5}" type="datetime1">
              <a:rPr lang="zh-CN" altLang="en-US" smtClean="0"/>
              <a:t>2017/6/20</a:t>
            </a:fld>
            <a:endParaRPr lang="zh-CN"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974B168-BF23-49EB-A4EA-A33054B30FF3}" type="datetime1">
              <a:rPr lang="zh-CN" altLang="en-US" smtClean="0"/>
              <a:t>2017/6/20</a:t>
            </a:fld>
            <a:endParaRPr lang="zh-CN"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AF4B3E32-CF70-4BAE-9C47-A15603A9F1F6}" type="datetime1">
              <a:rPr lang="zh-CN" altLang="en-US" smtClean="0"/>
              <a:t>2017/6/20</a:t>
            </a:fld>
            <a:endParaRPr lang="zh-CN"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B995835-E83C-4B3D-BEF0-E2AC128A0F5B}" type="datetime1">
              <a:rPr lang="zh-CN" altLang="en-US" smtClean="0"/>
              <a:t>2017/6/20</a:t>
            </a:fld>
            <a:endParaRPr lang="zh-CN"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3" Type="http://schemas.openxmlformats.org/officeDocument/2006/relationships/tags" Target="../tags/tag37.xml"/><Relationship Id="rId21" Type="http://schemas.openxmlformats.org/officeDocument/2006/relationships/slideLayout" Target="../slideLayouts/slideLayout2.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tags" Target="../tags/tag54.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24" Type="http://schemas.openxmlformats.org/officeDocument/2006/relationships/image" Target="../media/image7.png"/><Relationship Id="rId5" Type="http://schemas.openxmlformats.org/officeDocument/2006/relationships/tags" Target="../tags/tag39.xml"/><Relationship Id="rId15" Type="http://schemas.openxmlformats.org/officeDocument/2006/relationships/tags" Target="../tags/tag49.xml"/><Relationship Id="rId23" Type="http://schemas.openxmlformats.org/officeDocument/2006/relationships/image" Target="../media/image6.png"/><Relationship Id="rId10" Type="http://schemas.openxmlformats.org/officeDocument/2006/relationships/tags" Target="../tags/tag44.xml"/><Relationship Id="rId19" Type="http://schemas.openxmlformats.org/officeDocument/2006/relationships/tags" Target="../tags/tag53.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2.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2.xml"/><Relationship Id="rId7" Type="http://schemas.microsoft.com/office/2007/relationships/hdphoto" Target="../media/hdphoto5.wdp"/><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4.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3.xml"/><Relationship Id="rId7" Type="http://schemas.microsoft.com/office/2007/relationships/hdphoto" Target="../media/hdphoto6.wdp"/><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6.wmf"/></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14.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7.png"/><Relationship Id="rId4" Type="http://schemas.openxmlformats.org/officeDocument/2006/relationships/image" Target="../media/image6.png"/><Relationship Id="rId9" Type="http://schemas.microsoft.com/office/2007/relationships/hdphoto" Target="../media/hdphoto7.wdp"/></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15.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7.png"/><Relationship Id="rId4" Type="http://schemas.openxmlformats.org/officeDocument/2006/relationships/image" Target="../media/image6.png"/><Relationship Id="rId9" Type="http://schemas.microsoft.com/office/2007/relationships/hdphoto" Target="../media/hdphoto8.wdp"/></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6.xml"/><Relationship Id="rId7" Type="http://schemas.microsoft.com/office/2007/relationships/hdphoto" Target="../media/hdphoto9.wdp"/><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3.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2.wmf"/></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17.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7.png"/><Relationship Id="rId4" Type="http://schemas.openxmlformats.org/officeDocument/2006/relationships/image" Target="../media/image6.png"/><Relationship Id="rId9" Type="http://schemas.microsoft.com/office/2007/relationships/hdphoto" Target="../media/hdphoto10.wdp"/></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6.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9.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29.wmf"/><Relationship Id="rId5" Type="http://schemas.openxmlformats.org/officeDocument/2006/relationships/image" Target="../media/image7.png"/><Relationship Id="rId10" Type="http://schemas.openxmlformats.org/officeDocument/2006/relationships/oleObject" Target="../embeddings/oleObject9.bin"/><Relationship Id="rId4" Type="http://schemas.openxmlformats.org/officeDocument/2006/relationships/image" Target="../media/image6.png"/><Relationship Id="rId9" Type="http://schemas.openxmlformats.org/officeDocument/2006/relationships/image" Target="../media/image28.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32.wmf"/><Relationship Id="rId3" Type="http://schemas.openxmlformats.org/officeDocument/2006/relationships/notesSlide" Target="../notesSlides/notesSlide20.xml"/><Relationship Id="rId7" Type="http://schemas.microsoft.com/office/2007/relationships/hdphoto" Target="../media/hdphoto12.wdp"/><Relationship Id="rId12"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4.jpeg"/><Relationship Id="rId11" Type="http://schemas.openxmlformats.org/officeDocument/2006/relationships/image" Target="../media/image31.wmf"/><Relationship Id="rId5" Type="http://schemas.openxmlformats.org/officeDocument/2006/relationships/image" Target="../media/image7.png"/><Relationship Id="rId15" Type="http://schemas.openxmlformats.org/officeDocument/2006/relationships/image" Target="../media/image33.wmf"/><Relationship Id="rId10" Type="http://schemas.openxmlformats.org/officeDocument/2006/relationships/oleObject" Target="../embeddings/oleObject11.bin"/><Relationship Id="rId4" Type="http://schemas.openxmlformats.org/officeDocument/2006/relationships/image" Target="../media/image6.png"/><Relationship Id="rId9" Type="http://schemas.openxmlformats.org/officeDocument/2006/relationships/image" Target="../media/image30.wmf"/><Relationship Id="rId14" Type="http://schemas.openxmlformats.org/officeDocument/2006/relationships/oleObject" Target="../embeddings/oleObject13.bin"/></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slideLayout" Target="../slideLayouts/slideLayout2.xml"/><Relationship Id="rId3" Type="http://schemas.openxmlformats.org/officeDocument/2006/relationships/tags" Target="../tags/tag57.xml"/><Relationship Id="rId21" Type="http://schemas.openxmlformats.org/officeDocument/2006/relationships/image" Target="../media/image7.png"/><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tags" Target="../tags/tag71.xml"/><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image" Target="../media/image6.png"/><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tags" Target="../tags/tag69.xml"/><Relationship Id="rId10" Type="http://schemas.openxmlformats.org/officeDocument/2006/relationships/tags" Target="../tags/tag64.xml"/><Relationship Id="rId19" Type="http://schemas.openxmlformats.org/officeDocument/2006/relationships/notesSlide" Target="../notesSlides/notesSlide22.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13.wdp"/><Relationship Id="rId5" Type="http://schemas.openxmlformats.org/officeDocument/2006/relationships/image" Target="../media/image36.jpe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14.wdp"/><Relationship Id="rId5" Type="http://schemas.openxmlformats.org/officeDocument/2006/relationships/image" Target="../media/image37.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74.xml"/><Relationship Id="rId7"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image" Target="../media/image7.png"/><Relationship Id="rId4" Type="http://schemas.openxmlformats.org/officeDocument/2006/relationships/tags" Target="../tags/tag75.xml"/><Relationship Id="rId9"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6.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microsoft.com/office/2007/relationships/hdphoto" Target="../media/hdphoto15.wdp"/><Relationship Id="rId5" Type="http://schemas.openxmlformats.org/officeDocument/2006/relationships/image" Target="../media/image3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17.wdp"/><Relationship Id="rId5" Type="http://schemas.openxmlformats.org/officeDocument/2006/relationships/image" Target="../media/image40.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slideLayout" Target="../slideLayouts/slideLayout2.xml"/><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tags" Target="../tags/tag89.xml"/><Relationship Id="rId2" Type="http://schemas.openxmlformats.org/officeDocument/2006/relationships/tags" Target="../tags/tag79.xml"/><Relationship Id="rId16" Type="http://schemas.openxmlformats.org/officeDocument/2006/relationships/image" Target="../media/image7.png"/><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5" Type="http://schemas.openxmlformats.org/officeDocument/2006/relationships/tags" Target="../tags/tag82.xml"/><Relationship Id="rId15" Type="http://schemas.openxmlformats.org/officeDocument/2006/relationships/image" Target="../media/image6.png"/><Relationship Id="rId10" Type="http://schemas.openxmlformats.org/officeDocument/2006/relationships/tags" Target="../tags/tag87.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92.xml"/><Relationship Id="rId7" Type="http://schemas.openxmlformats.org/officeDocument/2006/relationships/image" Target="../media/image6.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2.xml"/><Relationship Id="rId5" Type="http://schemas.openxmlformats.org/officeDocument/2006/relationships/tags" Target="../tags/tag94.xml"/><Relationship Id="rId4" Type="http://schemas.openxmlformats.org/officeDocument/2006/relationships/tags" Target="../tags/tag93.xml"/></Relationships>
</file>

<file path=ppt/slides/_rels/slide38.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18" Type="http://schemas.openxmlformats.org/officeDocument/2006/relationships/image" Target="../media/image6.png"/><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slideLayout" Target="../slideLayouts/slideLayout2.xml"/><Relationship Id="rId2" Type="http://schemas.openxmlformats.org/officeDocument/2006/relationships/tags" Target="../tags/tag96.xml"/><Relationship Id="rId16" Type="http://schemas.openxmlformats.org/officeDocument/2006/relationships/tags" Target="../tags/tag110.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5" Type="http://schemas.openxmlformats.org/officeDocument/2006/relationships/tags" Target="../tags/tag99.xml"/><Relationship Id="rId15" Type="http://schemas.openxmlformats.org/officeDocument/2006/relationships/tags" Target="../tags/tag109.xml"/><Relationship Id="rId10" Type="http://schemas.openxmlformats.org/officeDocument/2006/relationships/tags" Target="../tags/tag104.xml"/><Relationship Id="rId19" Type="http://schemas.openxmlformats.org/officeDocument/2006/relationships/image" Target="../media/image7.png"/><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tags" Target="../tags/tag108.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18" Type="http://schemas.openxmlformats.org/officeDocument/2006/relationships/tags" Target="../tags/tag128.xml"/><Relationship Id="rId3" Type="http://schemas.openxmlformats.org/officeDocument/2006/relationships/tags" Target="../tags/tag113.xml"/><Relationship Id="rId21" Type="http://schemas.openxmlformats.org/officeDocument/2006/relationships/image" Target="../media/image6.png"/><Relationship Id="rId7" Type="http://schemas.openxmlformats.org/officeDocument/2006/relationships/tags" Target="../tags/tag117.xml"/><Relationship Id="rId12" Type="http://schemas.openxmlformats.org/officeDocument/2006/relationships/tags" Target="../tags/tag122.xml"/><Relationship Id="rId17" Type="http://schemas.openxmlformats.org/officeDocument/2006/relationships/tags" Target="../tags/tag127.xml"/><Relationship Id="rId2" Type="http://schemas.openxmlformats.org/officeDocument/2006/relationships/tags" Target="../tags/tag112.xml"/><Relationship Id="rId16" Type="http://schemas.openxmlformats.org/officeDocument/2006/relationships/tags" Target="../tags/tag126.xml"/><Relationship Id="rId20" Type="http://schemas.openxmlformats.org/officeDocument/2006/relationships/slideLayout" Target="../slideLayouts/slideLayout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5" Type="http://schemas.openxmlformats.org/officeDocument/2006/relationships/tags" Target="../tags/tag125.xml"/><Relationship Id="rId10" Type="http://schemas.openxmlformats.org/officeDocument/2006/relationships/tags" Target="../tags/tag120.xml"/><Relationship Id="rId19" Type="http://schemas.openxmlformats.org/officeDocument/2006/relationships/tags" Target="../tags/tag129.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tags" Target="../tags/tag124.xml"/><Relationship Id="rId22" Type="http://schemas.openxmlformats.org/officeDocument/2006/relationships/image" Target="../media/image7.png"/></Relationships>
</file>

<file path=ppt/slides/_rels/slide41.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tags" Target="../tags/tag142.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2" Type="http://schemas.openxmlformats.org/officeDocument/2006/relationships/tags" Target="../tags/tag131.xml"/><Relationship Id="rId16" Type="http://schemas.openxmlformats.org/officeDocument/2006/relationships/image" Target="../media/image7.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media/image6.png"/><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image" Target="../media/image7.pn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146.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notesSlide" Target="../notesSlides/notesSlide32.xml"/><Relationship Id="rId3" Type="http://schemas.openxmlformats.org/officeDocument/2006/relationships/tags" Target="../tags/tag149.xml"/><Relationship Id="rId7" Type="http://schemas.openxmlformats.org/officeDocument/2006/relationships/tags" Target="../tags/tag153.xml"/><Relationship Id="rId12" Type="http://schemas.openxmlformats.org/officeDocument/2006/relationships/slideLayout" Target="../slideLayouts/slideLayout2.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tags" Target="../tags/tag157.xml"/><Relationship Id="rId5" Type="http://schemas.openxmlformats.org/officeDocument/2006/relationships/tags" Target="../tags/tag151.xml"/><Relationship Id="rId15" Type="http://schemas.openxmlformats.org/officeDocument/2006/relationships/image" Target="../media/image7.png"/><Relationship Id="rId10" Type="http://schemas.openxmlformats.org/officeDocument/2006/relationships/tags" Target="../tags/tag156.xml"/><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slideLayout" Target="../slideLayouts/slideLayout2.xml"/><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tags" Target="../tags/tag169.xml"/><Relationship Id="rId2" Type="http://schemas.openxmlformats.org/officeDocument/2006/relationships/tags" Target="../tags/tag159.xml"/><Relationship Id="rId16" Type="http://schemas.openxmlformats.org/officeDocument/2006/relationships/image" Target="../media/image7.png"/><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5" Type="http://schemas.openxmlformats.org/officeDocument/2006/relationships/tags" Target="../tags/tag162.xml"/><Relationship Id="rId15" Type="http://schemas.openxmlformats.org/officeDocument/2006/relationships/image" Target="../media/image6.png"/><Relationship Id="rId10" Type="http://schemas.openxmlformats.org/officeDocument/2006/relationships/tags" Target="../tags/tag167.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notesSlide" Target="../notesSlides/notesSlide33.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7.png"/><Relationship Id="rId5" Type="http://schemas.openxmlformats.org/officeDocument/2006/relationships/tags" Target="../tags/tag5.xml"/><Relationship Id="rId10" Type="http://schemas.openxmlformats.org/officeDocument/2006/relationships/image" Target="../media/image6.png"/><Relationship Id="rId4" Type="http://schemas.openxmlformats.org/officeDocument/2006/relationships/tags" Target="../tags/tag4.xml"/><Relationship Id="rId9"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170.xml"/><Relationship Id="rId6" Type="http://schemas.openxmlformats.org/officeDocument/2006/relationships/image" Target="../media/image43.png"/><Relationship Id="rId5" Type="http://schemas.openxmlformats.org/officeDocument/2006/relationships/image" Target="../media/image7.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thebigdata.cn/" TargetMode="Externa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chinacloud.cn/" TargetMode="Externa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www.wanwuyun.com/" TargetMode="Externa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www.envicloud.cn/" TargetMode="Externa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8.xml.rels><?xml version="1.0" encoding="UTF-8" standalone="yes"?>
<Relationships xmlns="http://schemas.openxmlformats.org/package/2006/relationships"><Relationship Id="rId3" Type="http://schemas.openxmlformats.org/officeDocument/2006/relationships/hyperlink" Target="http://www.cstor.cn/hadoop.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microsoft.com/office/2007/relationships/hdphoto" Target="../media/hdphoto18.wdp"/><Relationship Id="rId4" Type="http://schemas.openxmlformats.org/officeDocument/2006/relationships/image" Target="../media/image57.jpeg"/></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6.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6.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notesSlide" Target="../notesSlides/notesSlide3.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Layout" Target="../slideLayouts/slideLayout2.xml"/><Relationship Id="rId5" Type="http://schemas.openxmlformats.org/officeDocument/2006/relationships/tags" Target="../tags/tag1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6.pn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notesSlide" Target="../notesSlides/notesSlide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slideLayout" Target="../slideLayouts/slideLayout2.xml"/><Relationship Id="rId5" Type="http://schemas.openxmlformats.org/officeDocument/2006/relationships/tags" Target="../tags/tag22.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7.png"/><Relationship Id="rId5" Type="http://schemas.openxmlformats.org/officeDocument/2006/relationships/tags" Target="../tags/tag32.xml"/><Relationship Id="rId10" Type="http://schemas.openxmlformats.org/officeDocument/2006/relationships/image" Target="../media/image6.png"/><Relationship Id="rId4" Type="http://schemas.openxmlformats.org/officeDocument/2006/relationships/tags" Target="../tags/tag31.xml"/><Relationship Id="rId9"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4" name="矩形 3"/>
          <p:cNvSpPr/>
          <p:nvPr/>
        </p:nvSpPr>
        <p:spPr>
          <a:xfrm>
            <a:off x="2170385" y="817472"/>
            <a:ext cx="4584111" cy="1569660"/>
          </a:xfrm>
          <a:prstGeom prst="rect">
            <a:avLst/>
          </a:prstGeom>
          <a:effectLst/>
        </p:spPr>
        <p:txBody>
          <a:bodyPr wrap="square">
            <a:spAutoFit/>
          </a:bodyPr>
          <a:lstStyle/>
          <a:p>
            <a:pPr algn="ctr">
              <a:defRPr/>
            </a:pPr>
            <a:r>
              <a:rPr lang="zh-CN" altLang="en-US" sz="9600" b="1" spc="300" dirty="0" smtClean="0">
                <a:ln w="11430"/>
                <a:solidFill>
                  <a:srgbClr val="3D89BC"/>
                </a:solidFill>
                <a:latin typeface="微软雅黑" panose="020B0503020204020204" pitchFamily="34" charset="-122"/>
                <a:ea typeface="微软雅黑" panose="020B0503020204020204" pitchFamily="34" charset="-122"/>
              </a:rPr>
              <a:t>大数据</a:t>
            </a:r>
            <a:endParaRPr lang="en-US" altLang="zh-CN" sz="9600" b="1" spc="300" dirty="0" smtClean="0">
              <a:ln w="11430"/>
              <a:solidFill>
                <a:srgbClr val="3D89BC"/>
              </a:solidFill>
              <a:latin typeface="微软雅黑" panose="020B0503020204020204" pitchFamily="34" charset="-122"/>
              <a:ea typeface="微软雅黑" panose="020B0503020204020204" pitchFamily="34" charset="-122"/>
            </a:endParaRPr>
          </a:p>
        </p:txBody>
      </p:sp>
      <p:pic>
        <p:nvPicPr>
          <p:cNvPr id="40963" name="Picture 3" descr="E:\PPT 胡占利 工作\《大数据》随书美化PPT\摄图网-蓝色科技光线背景.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429" r="7373" b="20823"/>
          <a:stretch>
            <a:fillRect/>
          </a:stretch>
        </p:blipFill>
        <p:spPr bwMode="auto">
          <a:xfrm>
            <a:off x="0" y="3240900"/>
            <a:ext cx="8462513" cy="307100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 name="矩形 8"/>
          <p:cNvSpPr/>
          <p:nvPr/>
        </p:nvSpPr>
        <p:spPr>
          <a:xfrm>
            <a:off x="1719234" y="2626706"/>
            <a:ext cx="6177175" cy="4171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1719234" y="2627075"/>
            <a:ext cx="273468" cy="41719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096219" y="2666024"/>
            <a:ext cx="5684807" cy="338554"/>
          </a:xfrm>
          <a:prstGeom prst="rect">
            <a:avLst/>
          </a:prstGeom>
          <a:noFill/>
        </p:spPr>
        <p:txBody>
          <a:bodyPr wrap="square" rtlCol="0">
            <a:spAutoFit/>
          </a:bodyPr>
          <a:lstStyle/>
          <a:p>
            <a:r>
              <a:rPr lang="zh-CN" altLang="en-US" sz="1600" dirty="0" smtClean="0">
                <a:solidFill>
                  <a:schemeClr val="tx1">
                    <a:lumMod val="75000"/>
                    <a:lumOff val="25000"/>
                  </a:schemeClr>
                </a:solidFill>
              </a:rPr>
              <a:t>刘鹏　　主编　　　　张燕　张重生　张志立　 副主编</a:t>
            </a:r>
            <a:endParaRPr lang="zh-CN" altLang="en-US" sz="1600" dirty="0">
              <a:solidFill>
                <a:schemeClr val="tx1">
                  <a:lumMod val="75000"/>
                  <a:lumOff val="25000"/>
                </a:schemeClr>
              </a:solidFill>
            </a:endParaRPr>
          </a:p>
        </p:txBody>
      </p:sp>
      <p:sp>
        <p:nvSpPr>
          <p:cNvPr id="15" name="Freeform 25"/>
          <p:cNvSpPr>
            <a:spLocks noEditPoints="1"/>
          </p:cNvSpPr>
          <p:nvPr/>
        </p:nvSpPr>
        <p:spPr bwMode="auto">
          <a:xfrm>
            <a:off x="2830761" y="27753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5"/>
          <p:cNvSpPr>
            <a:spLocks noEditPoints="1"/>
          </p:cNvSpPr>
          <p:nvPr/>
        </p:nvSpPr>
        <p:spPr bwMode="auto">
          <a:xfrm>
            <a:off x="6330209" y="27753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4" name="图片 13" descr="timgE8ADISUU.jpg"/>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Lst>
          </a:blip>
          <a:stretch>
            <a:fillRect/>
          </a:stretch>
        </p:blipFill>
        <p:spPr>
          <a:xfrm>
            <a:off x="3435350" y="6337300"/>
            <a:ext cx="2400300" cy="520700"/>
          </a:xfrm>
          <a:prstGeom prst="rect">
            <a:avLst/>
          </a:prstGeom>
        </p:spPr>
      </p:pic>
      <p:sp>
        <p:nvSpPr>
          <p:cNvPr id="3" name="TextBox 2"/>
          <p:cNvSpPr txBox="1"/>
          <p:nvPr/>
        </p:nvSpPr>
        <p:spPr>
          <a:xfrm>
            <a:off x="6292831" y="1034886"/>
            <a:ext cx="461665" cy="1196340"/>
          </a:xfrm>
          <a:prstGeom prst="rect">
            <a:avLst/>
          </a:prstGeom>
          <a:noFill/>
        </p:spPr>
        <p:txBody>
          <a:bodyPr vert="eaVert" wrap="square" rtlCol="0">
            <a:spAutoFit/>
          </a:bodyPr>
          <a:lstStyle/>
          <a:p>
            <a:r>
              <a:rPr lang="en-US" altLang="zh-CN" b="1" dirty="0" smtClean="0">
                <a:solidFill>
                  <a:srgbClr val="3D89BC"/>
                </a:solidFill>
              </a:rPr>
              <a:t>BIG DATA</a:t>
            </a:r>
            <a:endParaRPr lang="zh-CN" altLang="en-US" b="1" dirty="0">
              <a:solidFill>
                <a:srgbClr val="3D89B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398270" cy="483235"/>
          </a:xfrm>
          <a:prstGeom prst="rect">
            <a:avLst/>
          </a:prstGeom>
          <a:noFill/>
        </p:spPr>
        <p:txBody>
          <a:bodyPr wrap="none" rtlCol="0">
            <a:spAutoFit/>
          </a:bodyPr>
          <a:lstStyle/>
          <a:p>
            <a:pPr algn="l"/>
            <a:r>
              <a:rPr lang="en-US" altLang="zh-CN" sz="2400" b="1" spc="225" dirty="0" smtClean="0">
                <a:solidFill>
                  <a:prstClr val="white"/>
                </a:solidFill>
              </a:rPr>
              <a:t>6.1</a:t>
            </a:r>
            <a:r>
              <a:rPr lang="zh-CN" altLang="en-US" sz="2400" b="1" spc="225" dirty="0">
                <a:solidFill>
                  <a:schemeClr val="bg1"/>
                </a:solidFill>
                <a:latin typeface="微软雅黑" panose="020B0503020204020204" pitchFamily="34" charset="-122"/>
                <a:ea typeface="微软雅黑" panose="020B0503020204020204" pitchFamily="34" charset="-122"/>
                <a:sym typeface="+mn-ea"/>
              </a:rPr>
              <a:t>概述</a:t>
            </a:r>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28675"/>
            <a:ext cx="2336800" cy="384810"/>
          </a:xfrm>
          <a:prstGeom prst="rect">
            <a:avLst/>
          </a:prstGeom>
          <a:noFill/>
        </p:spPr>
        <p:txBody>
          <a:bodyPr wrap="none" rtlCol="0">
            <a:spAutoFit/>
          </a:bodyPr>
          <a:lstStyle/>
          <a:p>
            <a:r>
              <a:rPr lang="en-US" altLang="zh-CN" b="1" dirty="0" smtClean="0">
                <a:solidFill>
                  <a:srgbClr val="3D89BC"/>
                </a:solidFill>
              </a:rPr>
              <a:t>6.1.3</a:t>
            </a:r>
            <a:r>
              <a:rPr lang="zh-CN" altLang="en-US" b="1" dirty="0" smtClean="0">
                <a:solidFill>
                  <a:srgbClr val="3D89BC"/>
                </a:solidFill>
              </a:rPr>
              <a:t>人工智能的未来</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3</a:t>
            </a:r>
            <a:r>
              <a:rPr lang="es-HN" sz="1200" b="1" dirty="0" smtClean="0">
                <a:solidFill>
                  <a:schemeClr val="bg1">
                    <a:lumMod val="50000"/>
                  </a:schemeClr>
                </a:solidFill>
                <a:latin typeface="+mn-lt"/>
              </a:rPr>
              <a:t>4</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10</a:t>
            </a:fld>
            <a:endParaRPr lang="zh-CN" altLang="en-US" dirty="0"/>
          </a:p>
        </p:txBody>
      </p:sp>
      <p:pic>
        <p:nvPicPr>
          <p:cNvPr id="11" name="图片 10"/>
          <p:cNvPicPr>
            <a:picLocks noChangeAspect="1"/>
          </p:cNvPicPr>
          <p:nvPr/>
        </p:nvPicPr>
        <p:blipFill>
          <a:blip r:embed="rId5"/>
          <a:srcRect t="39232"/>
          <a:stretch>
            <a:fillRect/>
          </a:stretch>
        </p:blipFill>
        <p:spPr>
          <a:xfrm>
            <a:off x="0" y="3538855"/>
            <a:ext cx="9145905" cy="3334385"/>
          </a:xfrm>
          <a:prstGeom prst="rect">
            <a:avLst/>
          </a:prstGeom>
        </p:spPr>
      </p:pic>
      <p:sp>
        <p:nvSpPr>
          <p:cNvPr id="18" name="文本框 17"/>
          <p:cNvSpPr txBox="1"/>
          <p:nvPr/>
        </p:nvSpPr>
        <p:spPr>
          <a:xfrm>
            <a:off x="421005" y="1393825"/>
            <a:ext cx="8188960" cy="1815465"/>
          </a:xfrm>
          <a:prstGeom prst="rect">
            <a:avLst/>
          </a:prstGeom>
          <a:noFill/>
        </p:spPr>
        <p:txBody>
          <a:bodyPr wrap="square" rtlCol="0" anchor="t">
            <a:spAutoFit/>
          </a:bodyPr>
          <a:lstStyle/>
          <a:p>
            <a:r>
              <a:rPr lang="zh-CN" altLang="en-US" sz="1600"/>
              <a:t>人工智能一直处于计算机技术的前沿，计算机技术的发展方向将很大程度上依赖人工智能理论方面的研究和发现。人工智能对现代社会已经产生了巨大的影响，在工业领域尤其是制造业，已经成功地使用了人工智能技术，例如，智能设计、在线分析、仿真、虚拟制造、智能调度和规划等。在金融业，股票商利用人工智能系统进行分析、判断和决策，信用卡欺诈检测系统也得到了普遍应用；在传媒领域，新华网推出了自主研发的第一代生物传感智能机器人“Star”。人工智能还对人们的日常生活产生了影响，Siri、实时在线地图、语音搜索等一系列智能产品已经给我们的生活带来了极大的方便。</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398270" cy="483235"/>
          </a:xfrm>
          <a:prstGeom prst="rect">
            <a:avLst/>
          </a:prstGeom>
          <a:noFill/>
        </p:spPr>
        <p:txBody>
          <a:bodyPr wrap="none" rtlCol="0">
            <a:spAutoFit/>
          </a:bodyPr>
          <a:lstStyle/>
          <a:p>
            <a:pPr algn="l"/>
            <a:r>
              <a:rPr lang="en-US" altLang="zh-CN" sz="2400" b="1" spc="225" dirty="0" smtClean="0">
                <a:solidFill>
                  <a:prstClr val="white"/>
                </a:solidFill>
              </a:rPr>
              <a:t>6.1</a:t>
            </a:r>
            <a:r>
              <a:rPr lang="zh-CN" altLang="en-US" sz="2400" b="1" spc="225" dirty="0">
                <a:solidFill>
                  <a:schemeClr val="bg1"/>
                </a:solidFill>
                <a:latin typeface="微软雅黑" panose="020B0503020204020204" pitchFamily="34" charset="-122"/>
                <a:ea typeface="微软雅黑" panose="020B0503020204020204" pitchFamily="34" charset="-122"/>
                <a:sym typeface="+mn-ea"/>
              </a:rPr>
              <a:t>概述</a:t>
            </a:r>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pic>
        <p:nvPicPr>
          <p:cNvPr id="39" name="27 Imagen"/>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11</a:t>
            </a:fld>
            <a:endParaRPr lang="zh-CN" altLang="en-US" dirty="0"/>
          </a:p>
        </p:txBody>
      </p:sp>
      <p:cxnSp>
        <p:nvCxnSpPr>
          <p:cNvPr id="28" name="直接连接符 27"/>
          <p:cNvCxnSpPr/>
          <p:nvPr>
            <p:custDataLst>
              <p:tags r:id="rId1"/>
            </p:custDataLst>
          </p:nvPr>
        </p:nvCxnSpPr>
        <p:spPr>
          <a:xfrm flipH="1">
            <a:off x="1757680" y="2162175"/>
            <a:ext cx="0" cy="3474720"/>
          </a:xfrm>
          <a:prstGeom prst="line">
            <a:avLst/>
          </a:prstGeom>
          <a:ln w="12700">
            <a:solidFill>
              <a:srgbClr val="C0C0C0"/>
            </a:solidFill>
            <a:prstDash val="sysDash"/>
          </a:ln>
        </p:spPr>
        <p:style>
          <a:lnRef idx="1">
            <a:schemeClr val="accent1"/>
          </a:lnRef>
          <a:fillRef idx="0">
            <a:schemeClr val="accent1"/>
          </a:fillRef>
          <a:effectRef idx="0">
            <a:schemeClr val="accent1"/>
          </a:effectRef>
          <a:fontRef idx="minor">
            <a:schemeClr val="tx1"/>
          </a:fontRef>
        </p:style>
      </p:cxnSp>
      <p:grpSp>
        <p:nvGrpSpPr>
          <p:cNvPr id="49" name="组合 48"/>
          <p:cNvGrpSpPr/>
          <p:nvPr>
            <p:custDataLst>
              <p:tags r:id="rId2"/>
            </p:custDataLst>
          </p:nvPr>
        </p:nvGrpSpPr>
        <p:grpSpPr>
          <a:xfrm>
            <a:off x="756285" y="892810"/>
            <a:ext cx="2002790" cy="1765300"/>
            <a:chOff x="2061027" y="983343"/>
            <a:chExt cx="2002972" cy="2002972"/>
          </a:xfrm>
        </p:grpSpPr>
        <p:sp>
          <p:nvSpPr>
            <p:cNvPr id="25" name="椭圆 24"/>
            <p:cNvSpPr/>
            <p:nvPr>
              <p:custDataLst>
                <p:tags r:id="rId19"/>
              </p:custDataLst>
            </p:nvPr>
          </p:nvSpPr>
          <p:spPr>
            <a:xfrm>
              <a:off x="2061027" y="983343"/>
              <a:ext cx="2002972" cy="2002972"/>
            </a:xfrm>
            <a:prstGeom prst="ellipse">
              <a:avLst/>
            </a:prstGeom>
            <a:solidFill>
              <a:srgbClr val="FFFFFF"/>
            </a:solidFill>
            <a:ln>
              <a:solidFill>
                <a:srgbClr val="B2B2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custDataLst>
                <p:tags r:id="rId20"/>
              </p:custDataLst>
            </p:nvPr>
          </p:nvSpPr>
          <p:spPr>
            <a:xfrm>
              <a:off x="2261325" y="1183641"/>
              <a:ext cx="1602377" cy="16023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lvl="0" algn="ctr"/>
              <a:r>
                <a:rPr lang="zh-CN" altLang="en-US" sz="2000" b="1" dirty="0">
                  <a:solidFill>
                    <a:schemeClr val="bg1"/>
                  </a:solidFill>
                </a:rPr>
                <a:t>人工智能的未来</a:t>
              </a:r>
            </a:p>
          </p:txBody>
        </p:sp>
      </p:grpSp>
      <p:grpSp>
        <p:nvGrpSpPr>
          <p:cNvPr id="13" name="组合 12"/>
          <p:cNvGrpSpPr/>
          <p:nvPr>
            <p:custDataLst>
              <p:tags r:id="rId3"/>
            </p:custDataLst>
          </p:nvPr>
        </p:nvGrpSpPr>
        <p:grpSpPr>
          <a:xfrm>
            <a:off x="1531620" y="2834640"/>
            <a:ext cx="4314190" cy="826770"/>
            <a:chOff x="2836408" y="2648596"/>
            <a:chExt cx="4313996" cy="937980"/>
          </a:xfrm>
        </p:grpSpPr>
        <p:sp>
          <p:nvSpPr>
            <p:cNvPr id="14" name="矩形 13"/>
            <p:cNvSpPr/>
            <p:nvPr>
              <p:custDataLst>
                <p:tags r:id="rId16"/>
              </p:custDataLst>
            </p:nvPr>
          </p:nvSpPr>
          <p:spPr>
            <a:xfrm>
              <a:off x="3592287" y="2648596"/>
              <a:ext cx="3558117" cy="937980"/>
            </a:xfrm>
            <a:prstGeom prst="rect">
              <a:avLst/>
            </a:prstGeom>
          </p:spPr>
          <p:txBody>
            <a:bodyPr wrap="square" anchor="ctr" anchorCtr="0">
              <a:normAutofit/>
            </a:bodyPr>
            <a:lstStyle/>
            <a:p>
              <a:pPr>
                <a:lnSpc>
                  <a:spcPct val="120000"/>
                </a:lnSpc>
              </a:pPr>
              <a:r>
                <a:rPr lang="zh-CN" altLang="en-US" sz="1600" dirty="0">
                  <a:solidFill>
                    <a:schemeClr val="tx1">
                      <a:lumMod val="65000"/>
                      <a:lumOff val="35000"/>
                    </a:schemeClr>
                  </a:solidFill>
                  <a:sym typeface="+mn-ea"/>
                </a:rPr>
                <a:t>人工智能结合数据协助医生诊断病症</a:t>
              </a:r>
              <a:endParaRPr lang="zh-CN" altLang="en-US" sz="1600" dirty="0">
                <a:solidFill>
                  <a:schemeClr val="tx1">
                    <a:lumMod val="65000"/>
                    <a:lumOff val="35000"/>
                  </a:schemeClr>
                </a:solidFill>
              </a:endParaRPr>
            </a:p>
          </p:txBody>
        </p:sp>
        <p:sp>
          <p:nvSpPr>
            <p:cNvPr id="32" name="椭圆 31"/>
            <p:cNvSpPr/>
            <p:nvPr>
              <p:custDataLst>
                <p:tags r:id="rId17"/>
              </p:custDataLst>
            </p:nvPr>
          </p:nvSpPr>
          <p:spPr>
            <a:xfrm>
              <a:off x="2836408" y="2868718"/>
              <a:ext cx="452210" cy="452210"/>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7500"/>
            </a:bodyPr>
            <a:lstStyle/>
            <a:p>
              <a:pPr algn="ctr"/>
              <a:endParaRPr lang="zh-CN" altLang="en-US"/>
            </a:p>
          </p:txBody>
        </p:sp>
        <p:sp>
          <p:nvSpPr>
            <p:cNvPr id="31" name="椭圆 30"/>
            <p:cNvSpPr/>
            <p:nvPr>
              <p:custDataLst>
                <p:tags r:id="rId18"/>
              </p:custDataLst>
            </p:nvPr>
          </p:nvSpPr>
          <p:spPr>
            <a:xfrm>
              <a:off x="2922113" y="2954423"/>
              <a:ext cx="280800" cy="2808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77500" lnSpcReduction="20000"/>
            </a:bodyPr>
            <a:lstStyle/>
            <a:p>
              <a:pPr algn="ctr"/>
              <a:endParaRPr lang="zh-CN" altLang="en-US"/>
            </a:p>
          </p:txBody>
        </p:sp>
      </p:grpSp>
      <p:grpSp>
        <p:nvGrpSpPr>
          <p:cNvPr id="15" name="组合 14"/>
          <p:cNvGrpSpPr/>
          <p:nvPr>
            <p:custDataLst>
              <p:tags r:id="rId4"/>
            </p:custDataLst>
          </p:nvPr>
        </p:nvGrpSpPr>
        <p:grpSpPr>
          <a:xfrm>
            <a:off x="1531620" y="3630930"/>
            <a:ext cx="6333490" cy="826770"/>
            <a:chOff x="2836408" y="3552501"/>
            <a:chExt cx="6333205" cy="937980"/>
          </a:xfrm>
        </p:grpSpPr>
        <p:sp>
          <p:nvSpPr>
            <p:cNvPr id="16" name="矩形 15"/>
            <p:cNvSpPr/>
            <p:nvPr>
              <p:custDataLst>
                <p:tags r:id="rId13"/>
              </p:custDataLst>
            </p:nvPr>
          </p:nvSpPr>
          <p:spPr>
            <a:xfrm>
              <a:off x="3592024" y="3552501"/>
              <a:ext cx="5577589" cy="937980"/>
            </a:xfrm>
            <a:prstGeom prst="rect">
              <a:avLst/>
            </a:prstGeom>
          </p:spPr>
          <p:txBody>
            <a:bodyPr wrap="square" anchor="ctr" anchorCtr="0"/>
            <a:lstStyle/>
            <a:p>
              <a:pPr>
                <a:lnSpc>
                  <a:spcPct val="120000"/>
                </a:lnSpc>
              </a:pPr>
              <a:r>
                <a:rPr lang="zh-CN" altLang="en-US" sz="1600" dirty="0">
                  <a:solidFill>
                    <a:schemeClr val="tx1">
                      <a:lumMod val="65000"/>
                      <a:lumOff val="35000"/>
                    </a:schemeClr>
                  </a:solidFill>
                </a:rPr>
                <a:t>人工智能操作家用电器，人工智能汽车还可以经预测降低交通事故的发生率</a:t>
              </a:r>
            </a:p>
          </p:txBody>
        </p:sp>
        <p:sp>
          <p:nvSpPr>
            <p:cNvPr id="26" name="椭圆 25"/>
            <p:cNvSpPr/>
            <p:nvPr>
              <p:custDataLst>
                <p:tags r:id="rId14"/>
              </p:custDataLst>
            </p:nvPr>
          </p:nvSpPr>
          <p:spPr>
            <a:xfrm>
              <a:off x="2836408" y="3772623"/>
              <a:ext cx="452210" cy="452210"/>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7500"/>
            </a:bodyPr>
            <a:lstStyle/>
            <a:p>
              <a:pPr algn="ctr"/>
              <a:endParaRPr lang="zh-CN" altLang="en-US"/>
            </a:p>
          </p:txBody>
        </p:sp>
        <p:sp>
          <p:nvSpPr>
            <p:cNvPr id="27" name="椭圆 26"/>
            <p:cNvSpPr/>
            <p:nvPr>
              <p:custDataLst>
                <p:tags r:id="rId15"/>
              </p:custDataLst>
            </p:nvPr>
          </p:nvSpPr>
          <p:spPr>
            <a:xfrm>
              <a:off x="2922113" y="3858328"/>
              <a:ext cx="280800" cy="2808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77500" lnSpcReduction="20000"/>
            </a:bodyPr>
            <a:lstStyle/>
            <a:p>
              <a:pPr algn="ctr"/>
              <a:endParaRPr lang="zh-CN" altLang="en-US"/>
            </a:p>
          </p:txBody>
        </p:sp>
      </p:grpSp>
      <p:grpSp>
        <p:nvGrpSpPr>
          <p:cNvPr id="17" name="组合 16"/>
          <p:cNvGrpSpPr/>
          <p:nvPr>
            <p:custDataLst>
              <p:tags r:id="rId5"/>
            </p:custDataLst>
          </p:nvPr>
        </p:nvGrpSpPr>
        <p:grpSpPr>
          <a:xfrm>
            <a:off x="1531620" y="4427855"/>
            <a:ext cx="5685790" cy="826770"/>
            <a:chOff x="2836408" y="4456406"/>
            <a:chExt cx="5685534" cy="937980"/>
          </a:xfrm>
        </p:grpSpPr>
        <p:sp>
          <p:nvSpPr>
            <p:cNvPr id="30" name="矩形 29"/>
            <p:cNvSpPr/>
            <p:nvPr>
              <p:custDataLst>
                <p:tags r:id="rId10"/>
              </p:custDataLst>
            </p:nvPr>
          </p:nvSpPr>
          <p:spPr>
            <a:xfrm>
              <a:off x="3592024" y="4456406"/>
              <a:ext cx="4929918" cy="937980"/>
            </a:xfrm>
            <a:prstGeom prst="rect">
              <a:avLst/>
            </a:prstGeom>
          </p:spPr>
          <p:txBody>
            <a:bodyPr wrap="square" anchor="ctr" anchorCtr="0">
              <a:normAutofit/>
            </a:bodyPr>
            <a:lstStyle/>
            <a:p>
              <a:pPr>
                <a:lnSpc>
                  <a:spcPct val="120000"/>
                </a:lnSpc>
              </a:pPr>
              <a:r>
                <a:rPr lang="en-US" altLang="zh-CN" sz="1600" dirty="0">
                  <a:solidFill>
                    <a:schemeClr val="tx1">
                      <a:lumMod val="65000"/>
                      <a:lumOff val="35000"/>
                    </a:schemeClr>
                  </a:solidFill>
                </a:rPr>
                <a:t>在极端的施工场地承担危险的工作，帮助人类降低伤亡的风险</a:t>
              </a:r>
            </a:p>
          </p:txBody>
        </p:sp>
        <p:sp>
          <p:nvSpPr>
            <p:cNvPr id="33" name="椭圆 32"/>
            <p:cNvSpPr/>
            <p:nvPr>
              <p:custDataLst>
                <p:tags r:id="rId11"/>
              </p:custDataLst>
            </p:nvPr>
          </p:nvSpPr>
          <p:spPr>
            <a:xfrm>
              <a:off x="2836408" y="4676528"/>
              <a:ext cx="452210" cy="452210"/>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7500"/>
            </a:bodyPr>
            <a:lstStyle/>
            <a:p>
              <a:pPr algn="ctr"/>
              <a:endParaRPr lang="zh-CN" altLang="en-US"/>
            </a:p>
          </p:txBody>
        </p:sp>
        <p:sp>
          <p:nvSpPr>
            <p:cNvPr id="34" name="椭圆 33"/>
            <p:cNvSpPr/>
            <p:nvPr>
              <p:custDataLst>
                <p:tags r:id="rId12"/>
              </p:custDataLst>
            </p:nvPr>
          </p:nvSpPr>
          <p:spPr>
            <a:xfrm>
              <a:off x="2922113" y="4762233"/>
              <a:ext cx="280800" cy="2808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77500" lnSpcReduction="20000"/>
            </a:bodyPr>
            <a:lstStyle/>
            <a:p>
              <a:pPr algn="ctr"/>
              <a:endParaRPr lang="zh-CN" altLang="en-US"/>
            </a:p>
          </p:txBody>
        </p:sp>
      </p:grpSp>
      <p:grpSp>
        <p:nvGrpSpPr>
          <p:cNvPr id="19" name="组合 18"/>
          <p:cNvGrpSpPr/>
          <p:nvPr>
            <p:custDataLst>
              <p:tags r:id="rId6"/>
            </p:custDataLst>
          </p:nvPr>
        </p:nvGrpSpPr>
        <p:grpSpPr>
          <a:xfrm>
            <a:off x="1531620" y="5223510"/>
            <a:ext cx="5962015" cy="826770"/>
            <a:chOff x="2836408" y="5360310"/>
            <a:chExt cx="5961747" cy="937980"/>
          </a:xfrm>
        </p:grpSpPr>
        <p:sp>
          <p:nvSpPr>
            <p:cNvPr id="36" name="矩形 35"/>
            <p:cNvSpPr/>
            <p:nvPr>
              <p:custDataLst>
                <p:tags r:id="rId7"/>
              </p:custDataLst>
            </p:nvPr>
          </p:nvSpPr>
          <p:spPr>
            <a:xfrm>
              <a:off x="3592024" y="5360310"/>
              <a:ext cx="5206131" cy="937980"/>
            </a:xfrm>
            <a:prstGeom prst="rect">
              <a:avLst/>
            </a:prstGeom>
          </p:spPr>
          <p:txBody>
            <a:bodyPr wrap="square" anchor="ctr" anchorCtr="0">
              <a:normAutofit/>
            </a:bodyPr>
            <a:lstStyle/>
            <a:p>
              <a:pPr>
                <a:lnSpc>
                  <a:spcPct val="120000"/>
                </a:lnSpc>
              </a:pPr>
              <a:r>
                <a:rPr lang="en-US" altLang="zh-CN" sz="1600" dirty="0">
                  <a:solidFill>
                    <a:schemeClr val="tx1">
                      <a:lumMod val="65000"/>
                      <a:lumOff val="35000"/>
                    </a:schemeClr>
                  </a:solidFill>
                </a:rPr>
                <a:t>帮助人类从事诗歌写作、绘画艺术等复杂的精神活动</a:t>
              </a:r>
            </a:p>
          </p:txBody>
        </p:sp>
        <p:sp>
          <p:nvSpPr>
            <p:cNvPr id="37" name="椭圆 36"/>
            <p:cNvSpPr/>
            <p:nvPr>
              <p:custDataLst>
                <p:tags r:id="rId8"/>
              </p:custDataLst>
            </p:nvPr>
          </p:nvSpPr>
          <p:spPr>
            <a:xfrm>
              <a:off x="2836408" y="5580432"/>
              <a:ext cx="452210" cy="452210"/>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7500"/>
            </a:bodyPr>
            <a:lstStyle/>
            <a:p>
              <a:pPr algn="ctr"/>
              <a:endParaRPr lang="zh-CN" altLang="en-US"/>
            </a:p>
          </p:txBody>
        </p:sp>
        <p:sp>
          <p:nvSpPr>
            <p:cNvPr id="38" name="椭圆 37"/>
            <p:cNvSpPr/>
            <p:nvPr>
              <p:custDataLst>
                <p:tags r:id="rId9"/>
              </p:custDataLst>
            </p:nvPr>
          </p:nvSpPr>
          <p:spPr>
            <a:xfrm>
              <a:off x="2922113" y="5666137"/>
              <a:ext cx="280800" cy="2808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77500" lnSpcReduction="20000"/>
            </a:bodyPr>
            <a:lstStyle/>
            <a:p>
              <a:pPr algn="ctr"/>
              <a:endParaRPr lang="zh-CN" altLang="en-US"/>
            </a:p>
          </p:txBody>
        </p:sp>
      </p:grpSp>
      <p:sp>
        <p:nvSpPr>
          <p:cNvPr id="41" name="文本框 40"/>
          <p:cNvSpPr txBox="1"/>
          <p:nvPr/>
        </p:nvSpPr>
        <p:spPr>
          <a:xfrm>
            <a:off x="2834005" y="1296670"/>
            <a:ext cx="5571490" cy="1327785"/>
          </a:xfrm>
          <a:prstGeom prst="rect">
            <a:avLst/>
          </a:prstGeom>
          <a:noFill/>
        </p:spPr>
        <p:txBody>
          <a:bodyPr wrap="square" rtlCol="0">
            <a:spAutoFit/>
          </a:bodyPr>
          <a:lstStyle/>
          <a:p>
            <a:r>
              <a:rPr lang="zh-CN" altLang="en-US" sz="1600"/>
              <a:t>未来应该是一个人工智能的世界。一朵花可能拥有智能，根据主人的心情来开放；每个人都有一个智能伴侣，让我们更加理性地购物；甚至还能帮助信徒决定他们的人生信仰等。未来的人工智能将很多领域代替人类，并能服务我们人类自身，处理我们日常的生活。</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50955" y="1169836"/>
              <a:ext cx="1442090" cy="548640"/>
            </a:xfrm>
            <a:prstGeom prst="rect">
              <a:avLst/>
            </a:prstGeom>
            <a:noFill/>
          </p:spPr>
          <p:txBody>
            <a:bodyPr wrap="none" rtlCol="0">
              <a:spAutoFit/>
            </a:bodyPr>
            <a:lstStyle/>
            <a:p>
              <a:pPr algn="ctr"/>
              <a:r>
                <a:rPr lang="zh-CN" altLang="en-US" sz="2800" dirty="0" smtClean="0">
                  <a:solidFill>
                    <a:schemeClr val="accent4"/>
                  </a:solidFill>
                </a:rPr>
                <a:t>第六章　深度学习</a:t>
              </a:r>
              <a:endParaRPr lang="zh-CN" altLang="en-US" sz="2800" dirty="0">
                <a:solidFill>
                  <a:schemeClr val="accent4"/>
                </a:solidFill>
              </a:endParaRPr>
            </a:p>
          </p:txBody>
        </p:sp>
      </p:grpSp>
      <p:grpSp>
        <p:nvGrpSpPr>
          <p:cNvPr id="4" name="组合 3"/>
          <p:cNvGrpSpPr/>
          <p:nvPr/>
        </p:nvGrpSpPr>
        <p:grpSpPr>
          <a:xfrm>
            <a:off x="1633220" y="1878330"/>
            <a:ext cx="5707380" cy="2383790"/>
            <a:chOff x="2717" y="4033"/>
            <a:chExt cx="8988" cy="3754"/>
          </a:xfrm>
        </p:grpSpPr>
        <p:grpSp>
          <p:nvGrpSpPr>
            <p:cNvPr id="67" name="组合 66"/>
            <p:cNvGrpSpPr/>
            <p:nvPr/>
          </p:nvGrpSpPr>
          <p:grpSpPr>
            <a:xfrm>
              <a:off x="2717" y="4033"/>
              <a:ext cx="8966" cy="751"/>
              <a:chOff x="1807265" y="2462595"/>
              <a:chExt cx="5693399" cy="410086"/>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465" y="2462595"/>
                <a:ext cx="3730618" cy="372955"/>
              </a:xfrm>
              <a:prstGeom prst="rect">
                <a:avLst/>
              </a:prstGeom>
            </p:spPr>
            <p:txBody>
              <a:bodyPr wrap="square">
                <a:spAutoFit/>
              </a:bodyPr>
              <a:lstStyle/>
              <a:p>
                <a:r>
                  <a:rPr lang="en-US" altLang="zh-CN" sz="2100" spc="225" dirty="0" smtClean="0">
                    <a:solidFill>
                      <a:schemeClr val="tx1"/>
                    </a:solidFill>
                    <a:latin typeface="微软雅黑" panose="020B0503020204020204" pitchFamily="34" charset="-122"/>
                    <a:ea typeface="微软雅黑" panose="020B0503020204020204" pitchFamily="34" charset="-122"/>
                  </a:rPr>
                  <a:t>6.1</a:t>
                </a:r>
                <a:r>
                  <a:rPr lang="zh-CN" altLang="en-US" sz="2100" spc="225" dirty="0">
                    <a:solidFill>
                      <a:schemeClr val="tx1"/>
                    </a:solidFill>
                    <a:latin typeface="微软雅黑" panose="020B0503020204020204" pitchFamily="34" charset="-122"/>
                    <a:ea typeface="微软雅黑" panose="020B0503020204020204" pitchFamily="34" charset="-122"/>
                  </a:rPr>
                  <a:t>　概述</a:t>
                </a:r>
              </a:p>
            </p:txBody>
          </p:sp>
        </p:grpSp>
        <p:grpSp>
          <p:nvGrpSpPr>
            <p:cNvPr id="68" name="组合 67"/>
            <p:cNvGrpSpPr/>
            <p:nvPr/>
          </p:nvGrpSpPr>
          <p:grpSpPr>
            <a:xfrm>
              <a:off x="2739" y="5059"/>
              <a:ext cx="8966" cy="722"/>
              <a:chOff x="1821235" y="2946009"/>
              <a:chExt cx="5693399" cy="394200"/>
            </a:xfrm>
          </p:grpSpPr>
          <p:sp>
            <p:nvSpPr>
              <p:cNvPr id="49" name="圆角矩形 48"/>
              <p:cNvSpPr/>
              <p:nvPr/>
            </p:nvSpPr>
            <p:spPr>
              <a:xfrm>
                <a:off x="1821235" y="294600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560" y="2946009"/>
                <a:ext cx="4739631" cy="372907"/>
              </a:xfrm>
              <a:prstGeom prst="rect">
                <a:avLst/>
              </a:prstGeom>
            </p:spPr>
            <p:txBody>
              <a:bodyPr wrap="squar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6.2　人脑神经系统与深度学习</a:t>
                </a:r>
              </a:p>
            </p:txBody>
          </p:sp>
        </p:grpSp>
        <p:grpSp>
          <p:nvGrpSpPr>
            <p:cNvPr id="69" name="组合 68"/>
            <p:cNvGrpSpPr/>
            <p:nvPr/>
          </p:nvGrpSpPr>
          <p:grpSpPr>
            <a:xfrm>
              <a:off x="2739" y="6065"/>
              <a:ext cx="8966" cy="722"/>
              <a:chOff x="1821235" y="3400693"/>
              <a:chExt cx="5693399" cy="394200"/>
            </a:xfrm>
          </p:grpSpPr>
          <p:sp>
            <p:nvSpPr>
              <p:cNvPr id="51" name="圆角矩形 50"/>
              <p:cNvSpPr/>
              <p:nvPr/>
            </p:nvSpPr>
            <p:spPr>
              <a:xfrm>
                <a:off x="182123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560" y="3411613"/>
                <a:ext cx="3061964" cy="372907"/>
              </a:xfrm>
              <a:prstGeom prst="rect">
                <a:avLst/>
              </a:prstGeom>
            </p:spPr>
            <p:txBody>
              <a:bodyPr wrap="squar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深度神经网络</a:t>
                </a:r>
              </a:p>
            </p:txBody>
          </p:sp>
        </p:grpSp>
        <p:grpSp>
          <p:nvGrpSpPr>
            <p:cNvPr id="72" name="组合 71"/>
            <p:cNvGrpSpPr/>
            <p:nvPr/>
          </p:nvGrpSpPr>
          <p:grpSpPr>
            <a:xfrm>
              <a:off x="2739" y="7058"/>
              <a:ext cx="8966" cy="729"/>
              <a:chOff x="1821063" y="3615174"/>
              <a:chExt cx="5693399" cy="398518"/>
            </a:xfrm>
          </p:grpSpPr>
          <p:sp>
            <p:nvSpPr>
              <p:cNvPr id="65" name="圆角矩形 64"/>
              <p:cNvSpPr/>
              <p:nvPr/>
            </p:nvSpPr>
            <p:spPr>
              <a:xfrm>
                <a:off x="1821063" y="361949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66" name="矩形 65"/>
              <p:cNvSpPr/>
              <p:nvPr/>
            </p:nvSpPr>
            <p:spPr>
              <a:xfrm>
                <a:off x="1890278" y="3615174"/>
                <a:ext cx="3212459" cy="373371"/>
              </a:xfrm>
              <a:prstGeom prst="rect">
                <a:avLst/>
              </a:prstGeom>
            </p:spPr>
            <p:txBody>
              <a:bodyPr wrap="square">
                <a:spAutoFit/>
              </a:bodyPr>
              <a:lstStyle/>
              <a:p>
                <a:pPr algn="just"/>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6.4   软硬件实现</a:t>
                </a:r>
                <a:endParaRPr lang="zh-CN" altLang="en-US" sz="24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694680" cy="319405"/>
          </a:xfrm>
          <a:prstGeom prst="rect">
            <a:avLst/>
          </a:prstGeom>
        </p:spPr>
        <p:txBody>
          <a:bodyPr wrap="none">
            <a:spAutoFit/>
          </a:bodyPr>
          <a:lstStyle/>
          <a:p>
            <a:r>
              <a:rPr lang="zh-CN" altLang="en-US" sz="1400" dirty="0" smtClean="0">
                <a:solidFill>
                  <a:schemeClr val="bg1"/>
                </a:solidFill>
              </a:rPr>
              <a:t>全国高校标准教材</a:t>
            </a:r>
            <a:r>
              <a:rPr lang="en-US" altLang="zh-CN" sz="1400" dirty="0" smtClean="0">
                <a:solidFill>
                  <a:schemeClr val="bg1"/>
                </a:solidFill>
              </a:rPr>
              <a:t>《</a:t>
            </a:r>
            <a:r>
              <a:rPr lang="zh-CN" altLang="en-US" sz="1400" dirty="0" smtClean="0">
                <a:solidFill>
                  <a:schemeClr val="bg1"/>
                </a:solidFill>
              </a:rPr>
              <a:t>云计算</a:t>
            </a:r>
            <a:r>
              <a:rPr lang="en-US" altLang="zh-CN" sz="1400" dirty="0" smtClean="0">
                <a:solidFill>
                  <a:schemeClr val="bg1"/>
                </a:solidFill>
              </a:rPr>
              <a:t>》</a:t>
            </a:r>
            <a:r>
              <a:rPr lang="zh-CN" altLang="en-US" sz="1400" dirty="0" smtClean="0">
                <a:solidFill>
                  <a:schemeClr val="bg1"/>
                </a:solidFill>
              </a:rPr>
              <a:t>姊妹篇，剖析大数据核心技术和实战应用</a:t>
            </a:r>
            <a:endParaRPr lang="zh-CN" altLang="en-US" sz="140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5" name="Imagen 5" descr="C:\Users\Design\Documents\Edu\Product Launch\sha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6045791"/>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55"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12</a:t>
            </a:fld>
            <a:endParaRPr lang="zh-CN" altLang="en-US" dirty="0"/>
          </a:p>
        </p:txBody>
      </p:sp>
      <p:sp>
        <p:nvSpPr>
          <p:cNvPr id="5" name="圆角矩形 4"/>
          <p:cNvSpPr/>
          <p:nvPr/>
        </p:nvSpPr>
        <p:spPr>
          <a:xfrm>
            <a:off x="1661160" y="4396676"/>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15" name="圆角矩形 14"/>
          <p:cNvSpPr/>
          <p:nvPr/>
        </p:nvSpPr>
        <p:spPr>
          <a:xfrm>
            <a:off x="1647190" y="5017706"/>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18" name="矩形 17"/>
          <p:cNvSpPr/>
          <p:nvPr/>
        </p:nvSpPr>
        <p:spPr>
          <a:xfrm>
            <a:off x="1730375" y="4992370"/>
            <a:ext cx="3371850" cy="433705"/>
          </a:xfrm>
          <a:prstGeom prst="rect">
            <a:avLst/>
          </a:prstGeom>
        </p:spPr>
        <p:txBody>
          <a:bodyPr wrap="squar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6.6   深度学习应用</a:t>
            </a:r>
            <a:endParaRPr lang="zh-CN" altLang="en-US" sz="24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圆角矩形 1"/>
          <p:cNvSpPr/>
          <p:nvPr/>
        </p:nvSpPr>
        <p:spPr>
          <a:xfrm>
            <a:off x="1647190" y="5587936"/>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17" name="矩形 16"/>
          <p:cNvSpPr/>
          <p:nvPr/>
        </p:nvSpPr>
        <p:spPr>
          <a:xfrm>
            <a:off x="1730375" y="5588000"/>
            <a:ext cx="2205990" cy="433705"/>
          </a:xfrm>
          <a:prstGeom prst="rect">
            <a:avLst/>
          </a:prstGeom>
        </p:spPr>
        <p:txBody>
          <a:bodyPr wrap="squar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4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707515" y="4418330"/>
            <a:ext cx="4218305" cy="414020"/>
          </a:xfrm>
          <a:prstGeom prst="rect">
            <a:avLst/>
          </a:prstGeom>
        </p:spPr>
        <p:txBody>
          <a:bodyPr wrap="squar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手写体数字识别项目实例</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398645" cy="848995"/>
          </a:xfrm>
          <a:prstGeom prst="rect">
            <a:avLst/>
          </a:prstGeom>
          <a:noFill/>
        </p:spPr>
        <p:txBody>
          <a:bodyPr wrap="none" rtlCol="0">
            <a:spAutoFit/>
          </a:bodyPr>
          <a:lstStyle/>
          <a:p>
            <a:pPr algn="l"/>
            <a:r>
              <a:rPr lang="en-US" altLang="zh-CN" sz="2400" b="1" spc="225" dirty="0" smtClean="0">
                <a:solidFill>
                  <a:prstClr val="white"/>
                </a:solidFill>
              </a:rPr>
              <a:t>6.2</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人脑神经系统与深度学习</a:t>
            </a:r>
            <a:endParaRPr lang="zh-CN" altLang="en-US" sz="2400" spc="225" dirty="0" smtClean="0">
              <a:solidFill>
                <a:schemeClr val="bg1"/>
              </a:solidFill>
              <a:latin typeface="微软雅黑" panose="020B0503020204020204" pitchFamily="34" charset="-122"/>
              <a:ea typeface="微软雅黑" panose="020B0503020204020204" pitchFamily="34" charset="-122"/>
            </a:endParaRP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00100"/>
            <a:ext cx="2794000" cy="384810"/>
          </a:xfrm>
          <a:prstGeom prst="rect">
            <a:avLst/>
          </a:prstGeom>
          <a:noFill/>
        </p:spPr>
        <p:txBody>
          <a:bodyPr wrap="none" rtlCol="0">
            <a:spAutoFit/>
          </a:bodyPr>
          <a:lstStyle/>
          <a:p>
            <a:pPr algn="l"/>
            <a:r>
              <a:rPr lang="en-US" altLang="zh-CN" b="1" dirty="0" smtClean="0">
                <a:solidFill>
                  <a:srgbClr val="3D89BC"/>
                </a:solidFill>
              </a:rPr>
              <a:t>6.2.1</a:t>
            </a:r>
            <a:r>
              <a:rPr lang="zh-CN" altLang="en-US" b="1" dirty="0" smtClean="0">
                <a:solidFill>
                  <a:srgbClr val="3D89BC"/>
                </a:solidFill>
              </a:rPr>
              <a:t>探秘大脑的工作原理</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13</a:t>
            </a:fld>
            <a:endParaRPr lang="zh-CN" altLang="en-US" dirty="0"/>
          </a:p>
        </p:txBody>
      </p:sp>
      <p:sp>
        <p:nvSpPr>
          <p:cNvPr id="11" name="文本框 10"/>
          <p:cNvSpPr txBox="1"/>
          <p:nvPr/>
        </p:nvSpPr>
        <p:spPr>
          <a:xfrm>
            <a:off x="293370" y="1824990"/>
            <a:ext cx="4673600" cy="3306445"/>
          </a:xfrm>
          <a:prstGeom prst="rect">
            <a:avLst/>
          </a:prstGeom>
          <a:noFill/>
        </p:spPr>
        <p:txBody>
          <a:bodyPr wrap="square" rtlCol="0">
            <a:spAutoFit/>
          </a:bodyPr>
          <a:lstStyle/>
          <a:p>
            <a:r>
              <a:rPr lang="zh-CN" altLang="en-US" sz="1400"/>
              <a:t>大脑是人类活动的“信息处理中心”，支配着人类大多数的生命活动。大脑中存在着无数神经元，是大脑处理信息的基本单元。神经元之间相互连接，构成神经网络，不同区域的神经网络负责不同的功能，各区域相互协作，完成大脑的所有处理活动。</a:t>
            </a:r>
          </a:p>
          <a:p>
            <a:endParaRPr lang="zh-CN" altLang="en-US" sz="1400"/>
          </a:p>
          <a:p>
            <a:endParaRPr lang="zh-CN" altLang="en-US" sz="1400"/>
          </a:p>
          <a:p>
            <a:r>
              <a:rPr lang="zh-CN" altLang="en-US" sz="1400"/>
              <a:t>当外界信息通过感官系统，传到大脑时，大脑对其做一个简单的模式分析和识别，再将其交给对应的处理区域。</a:t>
            </a:r>
          </a:p>
          <a:p>
            <a:endParaRPr lang="zh-CN" altLang="en-US" sz="1400"/>
          </a:p>
          <a:p>
            <a:endParaRPr lang="zh-CN" altLang="en-US" sz="1400"/>
          </a:p>
          <a:p>
            <a:r>
              <a:rPr lang="zh-CN" altLang="en-US" sz="1400"/>
              <a:t>在学习过程中，大脑接收的信息越多，各个区域存储的模式以及模式之间的联系也就越多。如此积累下去，大脑逐渐理解模式分类的规则以及模式之间的联系，最终形成我们对世界各种事物的认知。</a:t>
            </a:r>
          </a:p>
        </p:txBody>
      </p:sp>
      <p:pic>
        <p:nvPicPr>
          <p:cNvPr id="12" name="图片 11"/>
          <p:cNvPicPr>
            <a:picLocks noChangeAspect="1"/>
          </p:cNvPicPr>
          <p:nvPr/>
        </p:nvPicPr>
        <p:blipFill>
          <a:blip r:embed="rId5"/>
          <a:srcRect l="41372" t="2849" r="12537" b="6330"/>
          <a:stretch>
            <a:fillRect/>
          </a:stretch>
        </p:blipFill>
        <p:spPr>
          <a:xfrm>
            <a:off x="5292090" y="695960"/>
            <a:ext cx="3851910" cy="546608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398645" cy="848995"/>
          </a:xfrm>
          <a:prstGeom prst="rect">
            <a:avLst/>
          </a:prstGeom>
          <a:noFill/>
        </p:spPr>
        <p:txBody>
          <a:bodyPr wrap="none" rtlCol="0">
            <a:spAutoFit/>
          </a:bodyPr>
          <a:lstStyle/>
          <a:p>
            <a:pPr algn="l"/>
            <a:r>
              <a:rPr lang="en-US" altLang="zh-CN" sz="2400" b="1" spc="225" dirty="0" smtClean="0">
                <a:solidFill>
                  <a:prstClr val="white"/>
                </a:solidFill>
              </a:rPr>
              <a:t>6.2</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人脑神经系统与深度学习</a:t>
            </a:r>
            <a:endParaRPr lang="zh-CN" altLang="en-US" sz="2400" spc="225" dirty="0" smtClean="0">
              <a:solidFill>
                <a:schemeClr val="bg1"/>
              </a:solidFill>
              <a:latin typeface="微软雅黑" panose="020B0503020204020204" pitchFamily="34" charset="-122"/>
              <a:ea typeface="微软雅黑" panose="020B0503020204020204" pitchFamily="34" charset="-122"/>
            </a:endParaRP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00100"/>
            <a:ext cx="2336800" cy="384810"/>
          </a:xfrm>
          <a:prstGeom prst="rect">
            <a:avLst/>
          </a:prstGeom>
          <a:noFill/>
        </p:spPr>
        <p:txBody>
          <a:bodyPr wrap="none" rtlCol="0">
            <a:spAutoFit/>
          </a:bodyPr>
          <a:lstStyle/>
          <a:p>
            <a:pPr algn="l"/>
            <a:r>
              <a:rPr lang="en-US" altLang="zh-CN" b="1" dirty="0" smtClean="0">
                <a:solidFill>
                  <a:srgbClr val="3D89BC"/>
                </a:solidFill>
              </a:rPr>
              <a:t>6.2.2</a:t>
            </a:r>
            <a:r>
              <a:rPr lang="zh-CN" altLang="en-US" b="1" dirty="0" smtClean="0">
                <a:solidFill>
                  <a:srgbClr val="3D89BC"/>
                </a:solidFill>
              </a:rPr>
              <a:t>人脑神经元结构</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14</a:t>
            </a:fld>
            <a:endParaRPr lang="zh-CN" altLang="en-US" dirty="0"/>
          </a:p>
        </p:txBody>
      </p:sp>
      <p:pic>
        <p:nvPicPr>
          <p:cNvPr id="11" name="图片 10" descr="1"/>
          <p:cNvPicPr>
            <a:picLocks noChangeAspect="1"/>
          </p:cNvPicPr>
          <p:nvPr/>
        </p:nvPicPr>
        <p:blipFill>
          <a:blip r:embed="rId5">
            <a:extLst>
              <a:ext uri="{BEBA8EAE-BF5A-486C-A8C5-ECC9F3942E4B}">
                <a14:imgProps xmlns:a14="http://schemas.microsoft.com/office/drawing/2010/main">
                  <a14:imgLayer r:embed="rId6">
                    <a14:imgEffect>
                      <a14:brightnessContrast bright="-5000"/>
                    </a14:imgEffect>
                  </a14:imgLayer>
                </a14:imgProps>
              </a:ext>
            </a:extLst>
          </a:blip>
          <a:stretch>
            <a:fillRect/>
          </a:stretch>
        </p:blipFill>
        <p:spPr>
          <a:xfrm>
            <a:off x="647759" y="2345018"/>
            <a:ext cx="4747092" cy="2520000"/>
          </a:xfrm>
          <a:prstGeom prst="rect">
            <a:avLst/>
          </a:prstGeom>
        </p:spPr>
      </p:pic>
      <p:sp>
        <p:nvSpPr>
          <p:cNvPr id="13" name="文本框 12"/>
          <p:cNvSpPr txBox="1"/>
          <p:nvPr/>
        </p:nvSpPr>
        <p:spPr>
          <a:xfrm>
            <a:off x="2292388" y="4865018"/>
            <a:ext cx="1436450" cy="261610"/>
          </a:xfrm>
          <a:prstGeom prst="rect">
            <a:avLst/>
          </a:prstGeom>
          <a:noFill/>
        </p:spPr>
        <p:txBody>
          <a:bodyPr wrap="square" rtlCol="0">
            <a:spAutoFit/>
          </a:bodyPr>
          <a:lstStyle/>
          <a:p>
            <a:r>
              <a:rPr lang="zh-CN" altLang="en-US" sz="1100" b="1" dirty="0" smtClean="0">
                <a:solidFill>
                  <a:schemeClr val="tx1">
                    <a:lumMod val="75000"/>
                    <a:lumOff val="25000"/>
                  </a:schemeClr>
                </a:solidFill>
              </a:rPr>
              <a:t>神经元结构示意图</a:t>
            </a:r>
            <a:endParaRPr lang="zh-CN" altLang="en-US" sz="1100" b="1" dirty="0">
              <a:solidFill>
                <a:schemeClr val="tx1">
                  <a:lumMod val="75000"/>
                  <a:lumOff val="25000"/>
                </a:schemeClr>
              </a:solidFill>
            </a:endParaRPr>
          </a:p>
        </p:txBody>
      </p:sp>
      <p:sp>
        <p:nvSpPr>
          <p:cNvPr id="14" name="文本框 13"/>
          <p:cNvSpPr txBox="1"/>
          <p:nvPr/>
        </p:nvSpPr>
        <p:spPr>
          <a:xfrm>
            <a:off x="5719313" y="1727158"/>
            <a:ext cx="2969392" cy="3754874"/>
          </a:xfrm>
          <a:prstGeom prst="rect">
            <a:avLst/>
          </a:prstGeom>
          <a:noFill/>
        </p:spPr>
        <p:txBody>
          <a:bodyPr wrap="square" rtlCol="0">
            <a:spAutoFit/>
          </a:bodyPr>
          <a:lstStyle/>
          <a:p>
            <a:r>
              <a:rPr lang="zh-CN" altLang="zh-CN" sz="1400" dirty="0"/>
              <a:t>树突是神经元两端呈树枝状的突起，是接收其他神经元信息的入口</a:t>
            </a:r>
            <a:r>
              <a:rPr lang="zh-CN" altLang="zh-CN" sz="1400" dirty="0" smtClean="0"/>
              <a:t>。</a:t>
            </a:r>
            <a:endParaRPr lang="en-US" altLang="zh-CN" sz="1400" dirty="0" smtClean="0"/>
          </a:p>
          <a:p>
            <a:r>
              <a:rPr lang="zh-CN" altLang="zh-CN" sz="1400" dirty="0" smtClean="0"/>
              <a:t>轴突</a:t>
            </a:r>
            <a:r>
              <a:rPr lang="zh-CN" altLang="zh-CN" sz="1400" dirty="0"/>
              <a:t>是神经元中一个细长的突起，每个神经元只有一</a:t>
            </a:r>
            <a:r>
              <a:rPr lang="zh-CN" altLang="zh-CN" sz="1400" dirty="0" smtClean="0"/>
              <a:t>个</a:t>
            </a:r>
            <a:r>
              <a:rPr lang="zh-CN" altLang="en-US" sz="1400" dirty="0" smtClean="0"/>
              <a:t>。</a:t>
            </a:r>
            <a:endParaRPr lang="en-US" altLang="zh-CN" sz="1400" dirty="0" smtClean="0"/>
          </a:p>
          <a:p>
            <a:endParaRPr lang="en-US" altLang="zh-CN" sz="1400" dirty="0" smtClean="0"/>
          </a:p>
          <a:p>
            <a:r>
              <a:rPr lang="zh-CN" altLang="zh-CN" sz="1400" dirty="0" smtClean="0"/>
              <a:t>突触</a:t>
            </a:r>
            <a:r>
              <a:rPr lang="zh-CN" altLang="zh-CN" sz="1400" dirty="0"/>
              <a:t>是两个神经元传递冲动相互接触的地方。与其他神经元的树突相连，当兴奋达到一定阈值时，突触前膜向突触间隙释放神经传递的化学物质，实现神经元之间的信息传递</a:t>
            </a:r>
            <a:r>
              <a:rPr lang="zh-CN" altLang="zh-CN" sz="1400" dirty="0" smtClean="0"/>
              <a:t>。</a:t>
            </a:r>
            <a:endParaRPr lang="en-US" altLang="zh-CN" sz="1400" dirty="0" smtClean="0"/>
          </a:p>
          <a:p>
            <a:endParaRPr lang="en-US" altLang="zh-CN" sz="1400" dirty="0" smtClean="0"/>
          </a:p>
          <a:p>
            <a:r>
              <a:rPr lang="zh-CN" altLang="zh-CN" sz="1400" dirty="0" smtClean="0"/>
              <a:t>人工神经网络</a:t>
            </a:r>
            <a:r>
              <a:rPr lang="zh-CN" altLang="zh-CN" sz="1400" dirty="0"/>
              <a:t>中的神经元模仿了生物神经元的这一特性，利用激活函数将输入结果映射到一定范围内，若映射后的结果大于阈值，则神经元被激活。</a:t>
            </a:r>
          </a:p>
        </p:txBody>
      </p:sp>
      <p:sp>
        <p:nvSpPr>
          <p:cNvPr id="15" name="文本框 14"/>
          <p:cNvSpPr txBox="1"/>
          <p:nvPr/>
        </p:nvSpPr>
        <p:spPr>
          <a:xfrm>
            <a:off x="511174" y="1253490"/>
            <a:ext cx="8177531" cy="307777"/>
          </a:xfrm>
          <a:prstGeom prst="rect">
            <a:avLst/>
          </a:prstGeom>
          <a:noFill/>
        </p:spPr>
        <p:txBody>
          <a:bodyPr wrap="square" rtlCol="0" anchor="t">
            <a:spAutoFit/>
          </a:bodyPr>
          <a:lstStyle/>
          <a:p>
            <a:r>
              <a:rPr lang="zh-CN" altLang="en-US" sz="1400" dirty="0"/>
              <a:t>生物神经元又叫神经细胞，是一个长突起的细胞，主要由细胞体、树突、轴突、突触构成。</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398645" cy="848995"/>
          </a:xfrm>
          <a:prstGeom prst="rect">
            <a:avLst/>
          </a:prstGeom>
          <a:noFill/>
        </p:spPr>
        <p:txBody>
          <a:bodyPr wrap="none" rtlCol="0">
            <a:spAutoFit/>
          </a:bodyPr>
          <a:lstStyle/>
          <a:p>
            <a:pPr algn="l"/>
            <a:r>
              <a:rPr lang="en-US" altLang="zh-CN" sz="2400" b="1" spc="225" dirty="0" smtClean="0">
                <a:solidFill>
                  <a:prstClr val="white"/>
                </a:solidFill>
              </a:rPr>
              <a:t>6.2</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人脑神经系统与深度学习</a:t>
            </a:r>
            <a:endParaRPr lang="zh-CN" altLang="en-US" sz="2400" spc="225" dirty="0" smtClean="0">
              <a:solidFill>
                <a:schemeClr val="bg1"/>
              </a:solidFill>
              <a:latin typeface="微软雅黑" panose="020B0503020204020204" pitchFamily="34" charset="-122"/>
              <a:ea typeface="微软雅黑" panose="020B0503020204020204" pitchFamily="34" charset="-122"/>
            </a:endParaRP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34604"/>
            <a:ext cx="2129109" cy="369332"/>
          </a:xfrm>
          <a:prstGeom prst="rect">
            <a:avLst/>
          </a:prstGeom>
          <a:noFill/>
        </p:spPr>
        <p:txBody>
          <a:bodyPr wrap="none" rtlCol="0">
            <a:spAutoFit/>
          </a:bodyPr>
          <a:lstStyle/>
          <a:p>
            <a:pPr algn="l"/>
            <a:r>
              <a:rPr lang="en-US" altLang="zh-CN" b="1" dirty="0" smtClean="0">
                <a:solidFill>
                  <a:srgbClr val="3D89BC"/>
                </a:solidFill>
              </a:rPr>
              <a:t>6.2.3</a:t>
            </a:r>
            <a:r>
              <a:rPr lang="zh-CN" altLang="en-US" b="1" dirty="0" smtClean="0">
                <a:solidFill>
                  <a:srgbClr val="3D89BC"/>
                </a:solidFill>
              </a:rPr>
              <a:t>人脑神经网络</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15</a:t>
            </a:fld>
            <a:endParaRPr lang="zh-CN" altLang="en-US" dirty="0"/>
          </a:p>
        </p:txBody>
      </p:sp>
      <p:pic>
        <p:nvPicPr>
          <p:cNvPr id="13" name="图片 12" descr="1"/>
          <p:cNvPicPr>
            <a:picLocks noChangeAspect="1"/>
          </p:cNvPicPr>
          <p:nvPr/>
        </p:nvPicPr>
        <p:blipFill>
          <a:blip r:embed="rId5">
            <a:extLst>
              <a:ext uri="{BEBA8EAE-BF5A-486C-A8C5-ECC9F3942E4B}">
                <a14:imgProps xmlns:a14="http://schemas.microsoft.com/office/drawing/2010/main">
                  <a14:imgLayer r:embed="rId6">
                    <a14:imgEffect>
                      <a14:brightnessContrast bright="-5000"/>
                    </a14:imgEffect>
                  </a14:imgLayer>
                </a14:imgProps>
              </a:ext>
            </a:extLst>
          </a:blip>
          <a:stretch>
            <a:fillRect/>
          </a:stretch>
        </p:blipFill>
        <p:spPr>
          <a:xfrm>
            <a:off x="0" y="2163445"/>
            <a:ext cx="4627206" cy="3960000"/>
          </a:xfrm>
          <a:prstGeom prst="rect">
            <a:avLst/>
          </a:prstGeom>
        </p:spPr>
      </p:pic>
      <p:pic>
        <p:nvPicPr>
          <p:cNvPr id="14" name="图片 13" descr="2"/>
          <p:cNvPicPr>
            <a:picLocks noChangeAspect="1"/>
          </p:cNvPicPr>
          <p:nvPr/>
        </p:nvPicPr>
        <p:blipFill>
          <a:blip r:embed="rId7">
            <a:extLst>
              <a:ext uri="{BEBA8EAE-BF5A-486C-A8C5-ECC9F3942E4B}">
                <a14:imgProps xmlns:a14="http://schemas.microsoft.com/office/drawing/2010/main">
                  <a14:imgLayer r:embed="rId8">
                    <a14:imgEffect>
                      <a14:brightnessContrast bright="-5000"/>
                    </a14:imgEffect>
                  </a14:imgLayer>
                </a14:imgProps>
              </a:ext>
            </a:extLst>
          </a:blip>
          <a:stretch>
            <a:fillRect/>
          </a:stretch>
        </p:blipFill>
        <p:spPr>
          <a:xfrm>
            <a:off x="3926840" y="946150"/>
            <a:ext cx="5146256" cy="2880000"/>
          </a:xfrm>
          <a:prstGeom prst="rect">
            <a:avLst/>
          </a:prstGeom>
        </p:spPr>
      </p:pic>
      <p:sp>
        <p:nvSpPr>
          <p:cNvPr id="15" name="文本框 14"/>
          <p:cNvSpPr txBox="1"/>
          <p:nvPr/>
        </p:nvSpPr>
        <p:spPr>
          <a:xfrm>
            <a:off x="4851258" y="4098977"/>
            <a:ext cx="4038600" cy="1569660"/>
          </a:xfrm>
          <a:prstGeom prst="rect">
            <a:avLst/>
          </a:prstGeom>
          <a:noFill/>
        </p:spPr>
        <p:txBody>
          <a:bodyPr wrap="square" rtlCol="0">
            <a:spAutoFit/>
          </a:bodyPr>
          <a:lstStyle/>
          <a:p>
            <a:r>
              <a:rPr lang="zh-CN" altLang="en-US" sz="1600" dirty="0"/>
              <a:t>人类的大脑并不是一开始就能处理一些复杂的问题，而是由外界刺激决定了神经网络的生长，各种信息刺激了脑部发育，脑内的神经元之间不断重组，连接，形成更复杂的神经网络，使个体渐渐具有其他的活动能力。</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398645" cy="848995"/>
          </a:xfrm>
          <a:prstGeom prst="rect">
            <a:avLst/>
          </a:prstGeom>
          <a:noFill/>
        </p:spPr>
        <p:txBody>
          <a:bodyPr wrap="none" rtlCol="0">
            <a:spAutoFit/>
          </a:bodyPr>
          <a:lstStyle/>
          <a:p>
            <a:pPr algn="l"/>
            <a:r>
              <a:rPr lang="en-US" altLang="zh-CN" sz="2400" b="1" spc="225" dirty="0" smtClean="0">
                <a:solidFill>
                  <a:prstClr val="white"/>
                </a:solidFill>
              </a:rPr>
              <a:t>6.2</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人脑神经系统与深度学习</a:t>
            </a:r>
            <a:endParaRPr lang="zh-CN" altLang="en-US" sz="2400" spc="225" dirty="0" smtClean="0">
              <a:solidFill>
                <a:schemeClr val="bg1"/>
              </a:solidFill>
              <a:latin typeface="微软雅黑" panose="020B0503020204020204" pitchFamily="34" charset="-122"/>
              <a:ea typeface="微软雅黑" panose="020B0503020204020204" pitchFamily="34" charset="-122"/>
            </a:endParaRP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25978"/>
            <a:ext cx="2129109" cy="369332"/>
          </a:xfrm>
          <a:prstGeom prst="rect">
            <a:avLst/>
          </a:prstGeom>
          <a:noFill/>
        </p:spPr>
        <p:txBody>
          <a:bodyPr wrap="none" rtlCol="0">
            <a:spAutoFit/>
          </a:bodyPr>
          <a:lstStyle/>
          <a:p>
            <a:pPr algn="l"/>
            <a:r>
              <a:rPr lang="en-US" altLang="zh-CN" b="1" dirty="0" smtClean="0">
                <a:solidFill>
                  <a:srgbClr val="3D89BC"/>
                </a:solidFill>
              </a:rPr>
              <a:t>6.2.4</a:t>
            </a:r>
            <a:r>
              <a:rPr lang="zh-CN" altLang="en-US" b="1" dirty="0" smtClean="0">
                <a:solidFill>
                  <a:srgbClr val="3D89BC"/>
                </a:solidFill>
              </a:rPr>
              <a:t>人工神经网络</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16</a:t>
            </a:fld>
            <a:endParaRPr lang="zh-CN" altLang="en-US" dirty="0"/>
          </a:p>
        </p:txBody>
      </p:sp>
      <p:sp>
        <p:nvSpPr>
          <p:cNvPr id="27" name="矩形 26"/>
          <p:cNvSpPr/>
          <p:nvPr/>
        </p:nvSpPr>
        <p:spPr>
          <a:xfrm rot="5400000">
            <a:off x="3576172" y="-1867090"/>
            <a:ext cx="2001331" cy="821993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1"/>
          <p:cNvPicPr>
            <a:picLocks noChangeAspect="1"/>
          </p:cNvPicPr>
          <p:nvPr/>
        </p:nvPicPr>
        <p:blipFill>
          <a:blip r:embed="rId6">
            <a:extLst>
              <a:ext uri="{BEBA8EAE-BF5A-486C-A8C5-ECC9F3942E4B}">
                <a14:imgProps xmlns:a14="http://schemas.microsoft.com/office/drawing/2010/main">
                  <a14:imgLayer r:embed="rId7">
                    <a14:imgEffect>
                      <a14:brightnessContrast bright="-5000"/>
                    </a14:imgEffect>
                  </a14:imgLayer>
                </a14:imgProps>
              </a:ext>
            </a:extLst>
          </a:blip>
          <a:stretch>
            <a:fillRect/>
          </a:stretch>
        </p:blipFill>
        <p:spPr>
          <a:xfrm>
            <a:off x="924560" y="1523187"/>
            <a:ext cx="2920155" cy="1440000"/>
          </a:xfrm>
          <a:prstGeom prst="rect">
            <a:avLst/>
          </a:prstGeom>
        </p:spPr>
      </p:pic>
      <p:sp>
        <p:nvSpPr>
          <p:cNvPr id="28" name="矩形 27"/>
          <p:cNvSpPr/>
          <p:nvPr/>
        </p:nvSpPr>
        <p:spPr>
          <a:xfrm>
            <a:off x="4348480" y="1626057"/>
            <a:ext cx="3761740" cy="1234440"/>
          </a:xfrm>
          <a:prstGeom prst="rect">
            <a:avLst/>
          </a:prstGeom>
        </p:spPr>
        <p:txBody>
          <a:bodyPr wrap="square" lIns="0" tIns="0" rIns="0" bIns="0">
            <a:spAutoFit/>
          </a:bodyPr>
          <a:lstStyle/>
          <a:p>
            <a:pPr>
              <a:lnSpc>
                <a:spcPct val="150000"/>
              </a:lnSpc>
            </a:pPr>
            <a:r>
              <a:rPr lang="en-US" altLang="zh-CN" dirty="0" smtClean="0">
                <a:solidFill>
                  <a:schemeClr val="bg1"/>
                </a:solidFill>
              </a:rPr>
              <a:t>1</a:t>
            </a:r>
            <a:r>
              <a:rPr lang="zh-CN" altLang="en-US" dirty="0">
                <a:solidFill>
                  <a:schemeClr val="bg1"/>
                </a:solidFill>
              </a:rPr>
              <a:t>、</a:t>
            </a:r>
            <a:r>
              <a:rPr lang="zh-CN" dirty="0" smtClean="0">
                <a:solidFill>
                  <a:schemeClr val="bg1"/>
                </a:solidFill>
              </a:rPr>
              <a:t>感知器是一种权衡依据做出的决策方法，随着权重和阈值的变化，可以得到不同的决策模型。</a:t>
            </a:r>
          </a:p>
        </p:txBody>
      </p:sp>
      <p:sp>
        <p:nvSpPr>
          <p:cNvPr id="22"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25" name="对象 24"/>
          <p:cNvGraphicFramePr>
            <a:graphicFrameLocks noChangeAspect="1"/>
          </p:cNvGraphicFramePr>
          <p:nvPr/>
        </p:nvGraphicFramePr>
        <p:xfrm>
          <a:off x="2919729" y="4425351"/>
          <a:ext cx="2496586" cy="1414732"/>
        </p:xfrm>
        <a:graphic>
          <a:graphicData uri="http://schemas.openxmlformats.org/presentationml/2006/ole">
            <mc:AlternateContent xmlns:mc="http://schemas.openxmlformats.org/markup-compatibility/2006">
              <mc:Choice xmlns:v="urn:schemas-microsoft-com:vml" Requires="v">
                <p:oleObj spid="_x0000_s1130" r:id="rId8" imgW="1447800" imgH="800100" progId="Equation.DSMT4">
                  <p:embed/>
                </p:oleObj>
              </mc:Choice>
              <mc:Fallback>
                <p:oleObj r:id="rId8" imgW="1447800" imgH="80010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9729" y="4425351"/>
                        <a:ext cx="2496586" cy="1414732"/>
                      </a:xfrm>
                      <a:prstGeom prst="rect">
                        <a:avLst/>
                      </a:prstGeom>
                      <a:noFill/>
                    </p:spPr>
                  </p:pic>
                </p:oleObj>
              </mc:Fallback>
            </mc:AlternateContent>
          </a:graphicData>
        </a:graphic>
      </p:graphicFrame>
      <p:sp>
        <p:nvSpPr>
          <p:cNvPr id="35" name="TextBox 34"/>
          <p:cNvSpPr txBox="1"/>
          <p:nvPr/>
        </p:nvSpPr>
        <p:spPr>
          <a:xfrm>
            <a:off x="442708" y="3554089"/>
            <a:ext cx="8244096" cy="584775"/>
          </a:xfrm>
          <a:prstGeom prst="rect">
            <a:avLst/>
          </a:prstGeom>
          <a:noFill/>
        </p:spPr>
        <p:txBody>
          <a:bodyPr wrap="square" rtlCol="0">
            <a:spAutoFit/>
          </a:bodyPr>
          <a:lstStyle/>
          <a:p>
            <a:r>
              <a:rPr lang="en-US" altLang="zh-CN" sz="1600" dirty="0"/>
              <a:t>Rosenblatt</a:t>
            </a:r>
            <a:r>
              <a:rPr lang="zh-CN" altLang="zh-CN" sz="1600" dirty="0"/>
              <a:t>提出了一个简单算法来计算输出：通过带权重</a:t>
            </a:r>
            <a:r>
              <a:rPr lang="en-US" altLang="zh-CN" sz="1600" dirty="0"/>
              <a:t> </a:t>
            </a:r>
            <a:r>
              <a:rPr lang="zh-CN" altLang="zh-CN" sz="1600" dirty="0"/>
              <a:t>的连接，表示相应输入对输出的重要性，神经元的输出由加权和</a:t>
            </a:r>
            <a:r>
              <a:rPr lang="en-US" altLang="zh-CN" sz="1600" dirty="0"/>
              <a:t> </a:t>
            </a:r>
            <a:r>
              <a:rPr lang="zh-CN" altLang="zh-CN" sz="1600" dirty="0"/>
              <a:t>和阈值</a:t>
            </a:r>
            <a:r>
              <a:rPr lang="en-US" altLang="zh-CN" sz="1600" dirty="0"/>
              <a:t> </a:t>
            </a:r>
            <a:r>
              <a:rPr lang="zh-CN" altLang="zh-CN" sz="1600" dirty="0"/>
              <a:t>决定，具体的表达形式如下：</a:t>
            </a:r>
            <a:endParaRPr lang="zh-CN" alt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398645" cy="848995"/>
          </a:xfrm>
          <a:prstGeom prst="rect">
            <a:avLst/>
          </a:prstGeom>
          <a:noFill/>
        </p:spPr>
        <p:txBody>
          <a:bodyPr wrap="none" rtlCol="0">
            <a:spAutoFit/>
          </a:bodyPr>
          <a:lstStyle/>
          <a:p>
            <a:pPr algn="l"/>
            <a:r>
              <a:rPr lang="en-US" altLang="zh-CN" sz="2400" b="1" spc="225" dirty="0" smtClean="0">
                <a:solidFill>
                  <a:prstClr val="white"/>
                </a:solidFill>
              </a:rPr>
              <a:t>6.2</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人脑神经系统与深度学习</a:t>
            </a:r>
            <a:endParaRPr lang="zh-CN" altLang="en-US" sz="2400" spc="225" dirty="0" smtClean="0">
              <a:solidFill>
                <a:schemeClr val="bg1"/>
              </a:solidFill>
              <a:latin typeface="微软雅黑" panose="020B0503020204020204" pitchFamily="34" charset="-122"/>
              <a:ea typeface="微软雅黑" panose="020B0503020204020204" pitchFamily="34" charset="-122"/>
            </a:endParaRP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25978"/>
            <a:ext cx="2129109" cy="369332"/>
          </a:xfrm>
          <a:prstGeom prst="rect">
            <a:avLst/>
          </a:prstGeom>
          <a:noFill/>
        </p:spPr>
        <p:txBody>
          <a:bodyPr wrap="none" rtlCol="0">
            <a:spAutoFit/>
          </a:bodyPr>
          <a:lstStyle/>
          <a:p>
            <a:pPr algn="l"/>
            <a:r>
              <a:rPr lang="en-US" altLang="zh-CN" b="1" dirty="0" smtClean="0">
                <a:solidFill>
                  <a:srgbClr val="3D89BC"/>
                </a:solidFill>
              </a:rPr>
              <a:t>6.2.4</a:t>
            </a:r>
            <a:r>
              <a:rPr lang="zh-CN" altLang="en-US" b="1" dirty="0" smtClean="0">
                <a:solidFill>
                  <a:srgbClr val="3D89BC"/>
                </a:solidFill>
              </a:rPr>
              <a:t>人工神经网络</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17</a:t>
            </a:fld>
            <a:endParaRPr lang="zh-CN" altLang="en-US" dirty="0"/>
          </a:p>
        </p:txBody>
      </p:sp>
      <p:sp>
        <p:nvSpPr>
          <p:cNvPr id="11" name="矩形 10"/>
          <p:cNvSpPr/>
          <p:nvPr/>
        </p:nvSpPr>
        <p:spPr>
          <a:xfrm rot="5400000">
            <a:off x="3576172" y="-1865412"/>
            <a:ext cx="2001331" cy="821993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descr="2"/>
          <p:cNvPicPr>
            <a:picLocks noChangeAspect="1"/>
          </p:cNvPicPr>
          <p:nvPr/>
        </p:nvPicPr>
        <p:blipFill>
          <a:blip r:embed="rId6">
            <a:extLst>
              <a:ext uri="{BEBA8EAE-BF5A-486C-A8C5-ECC9F3942E4B}">
                <a14:imgProps xmlns:a14="http://schemas.microsoft.com/office/drawing/2010/main">
                  <a14:imgLayer r:embed="rId7">
                    <a14:imgEffect>
                      <a14:brightnessContrast bright="-5000"/>
                    </a14:imgEffect>
                  </a14:imgLayer>
                </a14:imgProps>
              </a:ext>
            </a:extLst>
          </a:blip>
          <a:stretch>
            <a:fillRect/>
          </a:stretch>
        </p:blipFill>
        <p:spPr>
          <a:xfrm>
            <a:off x="5524500" y="1524417"/>
            <a:ext cx="2585943" cy="1440000"/>
          </a:xfrm>
          <a:prstGeom prst="rect">
            <a:avLst/>
          </a:prstGeom>
        </p:spPr>
      </p:pic>
      <p:sp>
        <p:nvSpPr>
          <p:cNvPr id="14" name="矩形 13"/>
          <p:cNvSpPr/>
          <p:nvPr/>
        </p:nvSpPr>
        <p:spPr>
          <a:xfrm>
            <a:off x="924560" y="1627287"/>
            <a:ext cx="3761740" cy="1234440"/>
          </a:xfrm>
          <a:prstGeom prst="rect">
            <a:avLst/>
          </a:prstGeom>
        </p:spPr>
        <p:txBody>
          <a:bodyPr wrap="square" lIns="0" tIns="0" rIns="0" bIns="0">
            <a:spAutoFit/>
          </a:bodyPr>
          <a:lstStyle/>
          <a:p>
            <a:pPr>
              <a:lnSpc>
                <a:spcPct val="150000"/>
              </a:lnSpc>
            </a:pPr>
            <a:r>
              <a:rPr lang="en-US" altLang="zh-CN" dirty="0" smtClean="0">
                <a:solidFill>
                  <a:schemeClr val="bg1"/>
                </a:solidFill>
              </a:rPr>
              <a:t>2</a:t>
            </a:r>
            <a:r>
              <a:rPr lang="zh-CN" altLang="en-US" dirty="0">
                <a:solidFill>
                  <a:schemeClr val="bg1"/>
                </a:solidFill>
              </a:rPr>
              <a:t>、</a:t>
            </a:r>
            <a:r>
              <a:rPr lang="zh-CN" dirty="0" smtClean="0">
                <a:solidFill>
                  <a:schemeClr val="bg1"/>
                </a:solidFill>
              </a:rPr>
              <a:t>神经元是构成神经网络的基本单元，通过调整内部节点之间的相互连接关系，达到处理信息的目的。</a:t>
            </a:r>
          </a:p>
        </p:txBody>
      </p:sp>
      <p:sp>
        <p:nvSpPr>
          <p:cNvPr id="15" name="TextBox 14"/>
          <p:cNvSpPr txBox="1"/>
          <p:nvPr/>
        </p:nvSpPr>
        <p:spPr>
          <a:xfrm>
            <a:off x="466873" y="3640347"/>
            <a:ext cx="8219930" cy="596265"/>
          </a:xfrm>
          <a:prstGeom prst="rect">
            <a:avLst/>
          </a:prstGeom>
          <a:noFill/>
        </p:spPr>
        <p:txBody>
          <a:bodyPr wrap="square" rtlCol="0">
            <a:spAutoFit/>
          </a:bodyPr>
          <a:lstStyle/>
          <a:p>
            <a:r>
              <a:rPr lang="zh-CN" altLang="en-US" sz="1600" dirty="0" smtClean="0"/>
              <a:t>神</a:t>
            </a:r>
            <a:r>
              <a:rPr lang="zh-CN" altLang="zh-CN" sz="1600" dirty="0" smtClean="0"/>
              <a:t>经元</a:t>
            </a:r>
            <a:r>
              <a:rPr lang="zh-CN" altLang="zh-CN" sz="1600" dirty="0"/>
              <a:t>使用一个非线性的激活函数，得到一个输出，以最简单的两层神经网络为</a:t>
            </a:r>
            <a:r>
              <a:rPr lang="zh-CN" altLang="zh-CN" sz="1600" dirty="0" smtClean="0"/>
              <a:t>例。这个</a:t>
            </a:r>
            <a:r>
              <a:rPr lang="zh-CN" altLang="zh-CN" sz="1600" dirty="0"/>
              <a:t>神经网络有</a:t>
            </a:r>
            <a:r>
              <a:rPr lang="en-US" altLang="zh-CN" sz="1600" dirty="0"/>
              <a:t>3</a:t>
            </a:r>
            <a:r>
              <a:rPr lang="zh-CN" altLang="zh-CN" sz="1600" dirty="0"/>
              <a:t>个神经元：</a:t>
            </a:r>
            <a:r>
              <a:rPr lang="en-US" altLang="zh-CN" sz="1600" dirty="0"/>
              <a:t> </a:t>
            </a:r>
            <a:r>
              <a:rPr lang="zh-CN" altLang="zh-CN" sz="1600" dirty="0"/>
              <a:t>，</a:t>
            </a:r>
            <a:r>
              <a:rPr lang="en-US" altLang="zh-CN" sz="1600" dirty="0"/>
              <a:t>+1</a:t>
            </a:r>
            <a:r>
              <a:rPr lang="zh-CN" altLang="zh-CN" sz="1600" dirty="0"/>
              <a:t>表示偏置节点的运算，则相应的输出为</a:t>
            </a:r>
            <a:r>
              <a:rPr lang="zh-CN" altLang="zh-CN" sz="1600" dirty="0" smtClean="0"/>
              <a:t>：</a:t>
            </a:r>
            <a:endParaRPr lang="zh-CN" altLang="zh-CN" sz="1600" dirty="0"/>
          </a:p>
        </p:txBody>
      </p:sp>
      <p:sp>
        <p:nvSpPr>
          <p:cNvPr id="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7" name="对象 16"/>
          <p:cNvGraphicFramePr>
            <a:graphicFrameLocks noChangeAspect="1"/>
          </p:cNvGraphicFramePr>
          <p:nvPr/>
        </p:nvGraphicFramePr>
        <p:xfrm>
          <a:off x="2805430" y="4574669"/>
          <a:ext cx="2866042" cy="928993"/>
        </p:xfrm>
        <a:graphic>
          <a:graphicData uri="http://schemas.openxmlformats.org/presentationml/2006/ole">
            <mc:AlternateContent xmlns:mc="http://schemas.openxmlformats.org/markup-compatibility/2006">
              <mc:Choice xmlns:v="urn:schemas-microsoft-com:vml" Requires="v">
                <p:oleObj spid="_x0000_s2136" r:id="rId8" imgW="1511300" imgH="457200" progId="Equation.DSMT4">
                  <p:embed/>
                </p:oleObj>
              </mc:Choice>
              <mc:Fallback>
                <p:oleObj r:id="rId8" imgW="1511300" imgH="4572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5430" y="4574669"/>
                        <a:ext cx="2866042" cy="928993"/>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398645" cy="848995"/>
          </a:xfrm>
          <a:prstGeom prst="rect">
            <a:avLst/>
          </a:prstGeom>
          <a:noFill/>
        </p:spPr>
        <p:txBody>
          <a:bodyPr wrap="none" rtlCol="0">
            <a:spAutoFit/>
          </a:bodyPr>
          <a:lstStyle/>
          <a:p>
            <a:pPr algn="l"/>
            <a:r>
              <a:rPr lang="en-US" altLang="zh-CN" sz="2400" b="1" spc="225" dirty="0" smtClean="0">
                <a:solidFill>
                  <a:prstClr val="white"/>
                </a:solidFill>
              </a:rPr>
              <a:t>6.2</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人脑神经系统与深度学习</a:t>
            </a:r>
            <a:endParaRPr lang="zh-CN" altLang="en-US" sz="2400" spc="225" dirty="0" smtClean="0">
              <a:solidFill>
                <a:schemeClr val="bg1"/>
              </a:solidFill>
              <a:latin typeface="微软雅黑" panose="020B0503020204020204" pitchFamily="34" charset="-122"/>
              <a:ea typeface="微软雅黑" panose="020B0503020204020204" pitchFamily="34" charset="-122"/>
            </a:endParaRP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25978"/>
            <a:ext cx="2129109" cy="369332"/>
          </a:xfrm>
          <a:prstGeom prst="rect">
            <a:avLst/>
          </a:prstGeom>
          <a:noFill/>
        </p:spPr>
        <p:txBody>
          <a:bodyPr wrap="none" rtlCol="0">
            <a:spAutoFit/>
          </a:bodyPr>
          <a:lstStyle/>
          <a:p>
            <a:pPr algn="l"/>
            <a:r>
              <a:rPr lang="en-US" altLang="zh-CN" b="1" dirty="0" smtClean="0">
                <a:solidFill>
                  <a:srgbClr val="3D89BC"/>
                </a:solidFill>
              </a:rPr>
              <a:t>6.2.4</a:t>
            </a:r>
            <a:r>
              <a:rPr lang="zh-CN" altLang="en-US" b="1" dirty="0" smtClean="0">
                <a:solidFill>
                  <a:srgbClr val="3D89BC"/>
                </a:solidFill>
              </a:rPr>
              <a:t>人工神经网络</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18</a:t>
            </a:fld>
            <a:endParaRPr lang="zh-CN" altLang="en-US" dirty="0"/>
          </a:p>
        </p:txBody>
      </p:sp>
      <p:sp>
        <p:nvSpPr>
          <p:cNvPr id="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 name="TextBox 19"/>
          <p:cNvSpPr txBox="1"/>
          <p:nvPr/>
        </p:nvSpPr>
        <p:spPr>
          <a:xfrm>
            <a:off x="612475" y="1328468"/>
            <a:ext cx="7159925" cy="615553"/>
          </a:xfrm>
          <a:prstGeom prst="rect">
            <a:avLst/>
          </a:prstGeom>
          <a:noFill/>
        </p:spPr>
        <p:txBody>
          <a:bodyPr wrap="square" rtlCol="0">
            <a:spAutoFit/>
          </a:bodyPr>
          <a:lstStyle/>
          <a:p>
            <a:r>
              <a:rPr lang="zh-CN" altLang="zh-CN" sz="1600" dirty="0"/>
              <a:t>（</a:t>
            </a:r>
            <a:r>
              <a:rPr lang="en-US" altLang="zh-CN" sz="1600" dirty="0"/>
              <a:t>1</a:t>
            </a:r>
            <a:r>
              <a:rPr lang="zh-CN" altLang="zh-CN" sz="1600" dirty="0"/>
              <a:t>）阶跃函数</a:t>
            </a:r>
            <a:r>
              <a:rPr lang="zh-CN" altLang="zh-CN" sz="1600" dirty="0" smtClean="0"/>
              <a:t>：</a:t>
            </a:r>
            <a:r>
              <a:rPr lang="en-US" altLang="zh-CN" sz="1600" dirty="0" smtClean="0"/>
              <a:t>                        </a:t>
            </a:r>
            <a:r>
              <a:rPr lang="zh-CN" altLang="zh-CN" sz="1600" dirty="0" smtClean="0"/>
              <a:t>，</a:t>
            </a:r>
            <a:r>
              <a:rPr lang="zh-CN" altLang="zh-CN" sz="1600" dirty="0"/>
              <a:t>函数</a:t>
            </a:r>
            <a:r>
              <a:rPr lang="zh-CN" altLang="zh-CN" sz="1600" dirty="0" smtClean="0"/>
              <a:t>图像</a:t>
            </a:r>
            <a:r>
              <a:rPr lang="zh-CN" altLang="en-US" sz="1600" dirty="0"/>
              <a:t>如图</a:t>
            </a:r>
            <a:r>
              <a:rPr lang="zh-CN" altLang="zh-CN" sz="1600" dirty="0" smtClean="0"/>
              <a:t>所示</a:t>
            </a:r>
            <a:r>
              <a:rPr lang="zh-CN" altLang="en-US" sz="1600" dirty="0" smtClean="0"/>
              <a:t>：</a:t>
            </a:r>
            <a:endParaRPr lang="zh-CN" altLang="zh-CN" sz="1600" dirty="0"/>
          </a:p>
          <a:p>
            <a:endParaRPr lang="zh-CN" altLang="en-US" dirty="0"/>
          </a:p>
        </p:txBody>
      </p:sp>
      <p:sp>
        <p:nvSpPr>
          <p:cNvPr id="2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22" name="对象 21"/>
          <p:cNvGraphicFramePr>
            <a:graphicFrameLocks noChangeAspect="1"/>
          </p:cNvGraphicFramePr>
          <p:nvPr/>
        </p:nvGraphicFramePr>
        <p:xfrm>
          <a:off x="2295460" y="1252311"/>
          <a:ext cx="1401921" cy="576491"/>
        </p:xfrm>
        <a:graphic>
          <a:graphicData uri="http://schemas.openxmlformats.org/presentationml/2006/ole">
            <mc:AlternateContent xmlns:mc="http://schemas.openxmlformats.org/markup-compatibility/2006">
              <mc:Choice xmlns:v="urn:schemas-microsoft-com:vml" Requires="v">
                <p:oleObj spid="_x0000_s3162" r:id="rId6" imgW="1016000" imgH="419100" progId="Equation.DSMT4">
                  <p:embed/>
                </p:oleObj>
              </mc:Choice>
              <mc:Fallback>
                <p:oleObj r:id="rId6" imgW="1016000" imgH="4191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5460" y="1252311"/>
                        <a:ext cx="1401921" cy="576491"/>
                      </a:xfrm>
                      <a:prstGeom prst="rect">
                        <a:avLst/>
                      </a:prstGeom>
                      <a:noFill/>
                    </p:spPr>
                  </p:pic>
                </p:oleObj>
              </mc:Fallback>
            </mc:AlternateContent>
          </a:graphicData>
        </a:graphic>
      </p:graphicFrame>
      <p:pic>
        <p:nvPicPr>
          <p:cNvPr id="32" name="图片 31" descr="说明: D:\QQ\QQfile\MobileFile\]HDTWNXEZU88PDI`RKL)J]J_mh1487669415376.jpg"/>
          <p:cNvPicPr/>
          <p:nvPr/>
        </p:nvPicPr>
        <p:blipFill>
          <a:blip r:embed="rId8">
            <a:extLst>
              <a:ext uri="{BEBA8EAE-BF5A-486C-A8C5-ECC9F3942E4B}">
                <a14:imgProps xmlns:a14="http://schemas.microsoft.com/office/drawing/2010/main">
                  <a14:imgLayer r:embed="rId9">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2287736" y="2173197"/>
            <a:ext cx="3995389" cy="2901207"/>
          </a:xfrm>
          <a:prstGeom prst="rect">
            <a:avLst/>
          </a:prstGeom>
          <a:noFill/>
          <a:ln>
            <a:noFill/>
          </a:ln>
        </p:spPr>
      </p:pic>
      <p:sp>
        <p:nvSpPr>
          <p:cNvPr id="25" name="矩形 24"/>
          <p:cNvSpPr/>
          <p:nvPr/>
        </p:nvSpPr>
        <p:spPr>
          <a:xfrm>
            <a:off x="3782490" y="5074404"/>
            <a:ext cx="1172116" cy="261610"/>
          </a:xfrm>
          <a:prstGeom prst="rect">
            <a:avLst/>
          </a:prstGeom>
        </p:spPr>
        <p:txBody>
          <a:bodyPr wrap="none">
            <a:spAutoFit/>
          </a:bodyPr>
          <a:lstStyle/>
          <a:p>
            <a:r>
              <a:rPr lang="zh-CN" altLang="zh-CN" sz="1100" b="1" dirty="0">
                <a:solidFill>
                  <a:schemeClr val="tx1">
                    <a:lumMod val="75000"/>
                    <a:lumOff val="25000"/>
                  </a:schemeClr>
                </a:solidFill>
              </a:rPr>
              <a:t>阶跃函数示意图</a:t>
            </a:r>
            <a:endParaRPr lang="zh-CN" altLang="en-US" sz="11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398645" cy="848995"/>
          </a:xfrm>
          <a:prstGeom prst="rect">
            <a:avLst/>
          </a:prstGeom>
          <a:noFill/>
        </p:spPr>
        <p:txBody>
          <a:bodyPr wrap="none" rtlCol="0">
            <a:spAutoFit/>
          </a:bodyPr>
          <a:lstStyle/>
          <a:p>
            <a:pPr algn="l"/>
            <a:r>
              <a:rPr lang="en-US" altLang="zh-CN" sz="2400" b="1" spc="225" dirty="0" smtClean="0">
                <a:solidFill>
                  <a:prstClr val="white"/>
                </a:solidFill>
              </a:rPr>
              <a:t>6.2</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人脑神经系统与深度学习</a:t>
            </a:r>
            <a:endParaRPr lang="zh-CN" altLang="en-US" sz="2400" spc="225" dirty="0" smtClean="0">
              <a:solidFill>
                <a:schemeClr val="bg1"/>
              </a:solidFill>
              <a:latin typeface="微软雅黑" panose="020B0503020204020204" pitchFamily="34" charset="-122"/>
              <a:ea typeface="微软雅黑" panose="020B0503020204020204" pitchFamily="34" charset="-122"/>
            </a:endParaRP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25978"/>
            <a:ext cx="2129109" cy="369332"/>
          </a:xfrm>
          <a:prstGeom prst="rect">
            <a:avLst/>
          </a:prstGeom>
          <a:noFill/>
        </p:spPr>
        <p:txBody>
          <a:bodyPr wrap="none" rtlCol="0">
            <a:spAutoFit/>
          </a:bodyPr>
          <a:lstStyle/>
          <a:p>
            <a:pPr algn="l"/>
            <a:r>
              <a:rPr lang="en-US" altLang="zh-CN" b="1" dirty="0" smtClean="0">
                <a:solidFill>
                  <a:srgbClr val="3D89BC"/>
                </a:solidFill>
              </a:rPr>
              <a:t>6.2.4</a:t>
            </a:r>
            <a:r>
              <a:rPr lang="zh-CN" altLang="en-US" b="1" dirty="0" smtClean="0">
                <a:solidFill>
                  <a:srgbClr val="3D89BC"/>
                </a:solidFill>
              </a:rPr>
              <a:t>人工神经网络</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19</a:t>
            </a:fld>
            <a:endParaRPr lang="zh-CN" altLang="en-US" dirty="0"/>
          </a:p>
        </p:txBody>
      </p:sp>
      <p:sp>
        <p:nvSpPr>
          <p:cNvPr id="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 name="TextBox 19"/>
          <p:cNvSpPr txBox="1"/>
          <p:nvPr/>
        </p:nvSpPr>
        <p:spPr>
          <a:xfrm>
            <a:off x="452233" y="1285338"/>
            <a:ext cx="8182810" cy="1077218"/>
          </a:xfrm>
          <a:prstGeom prst="rect">
            <a:avLst/>
          </a:prstGeom>
          <a:noFill/>
        </p:spPr>
        <p:txBody>
          <a:bodyPr wrap="square" rtlCol="0">
            <a:spAutoFit/>
          </a:bodyPr>
          <a:lstStyle/>
          <a:p>
            <a:pPr fontAlgn="ctr">
              <a:lnSpc>
                <a:spcPct val="150000"/>
              </a:lnSpc>
            </a:pPr>
            <a:r>
              <a:rPr lang="zh-CN" altLang="zh-CN" sz="1600" dirty="0"/>
              <a:t>（</a:t>
            </a:r>
            <a:r>
              <a:rPr lang="en-US" altLang="zh-CN" sz="1600" dirty="0"/>
              <a:t>2</a:t>
            </a:r>
            <a:r>
              <a:rPr lang="zh-CN" altLang="zh-CN" sz="1600" dirty="0"/>
              <a:t>）</a:t>
            </a:r>
            <a:r>
              <a:rPr lang="en-US" altLang="zh-CN" sz="1600" dirty="0"/>
              <a:t>Sigmoid</a:t>
            </a:r>
            <a:r>
              <a:rPr lang="zh-CN" altLang="zh-CN" sz="1600" dirty="0"/>
              <a:t>函数：</a:t>
            </a:r>
            <a:r>
              <a:rPr lang="en-US" altLang="zh-CN" sz="1600" dirty="0"/>
              <a:t> </a:t>
            </a:r>
            <a:r>
              <a:rPr lang="en-US" altLang="zh-CN" sz="1600" dirty="0" smtClean="0"/>
              <a:t>                       </a:t>
            </a:r>
            <a:r>
              <a:rPr lang="zh-CN" altLang="zh-CN" sz="1600" dirty="0" smtClean="0"/>
              <a:t>，</a:t>
            </a:r>
            <a:r>
              <a:rPr lang="en-US" altLang="zh-CN" sz="1600" dirty="0"/>
              <a:t>Sigmod</a:t>
            </a:r>
            <a:r>
              <a:rPr lang="zh-CN" altLang="zh-CN" sz="1600" dirty="0"/>
              <a:t>函数是一个输出在（</a:t>
            </a:r>
            <a:r>
              <a:rPr lang="en-US" altLang="zh-CN" sz="1600" dirty="0"/>
              <a:t>0,1</a:t>
            </a:r>
            <a:r>
              <a:rPr lang="zh-CN" altLang="zh-CN" sz="1600" dirty="0"/>
              <a:t>）的开区间的有界函数，函数图像如</a:t>
            </a:r>
            <a:r>
              <a:rPr lang="zh-CN" altLang="zh-CN" sz="1600" dirty="0" smtClean="0"/>
              <a:t>图</a:t>
            </a:r>
            <a:r>
              <a:rPr lang="zh-CN" altLang="en-US" sz="1600" dirty="0" smtClean="0"/>
              <a:t>所示</a:t>
            </a:r>
            <a:r>
              <a:rPr lang="zh-CN" altLang="zh-CN" sz="1600" dirty="0" smtClean="0"/>
              <a:t>。</a:t>
            </a:r>
            <a:endParaRPr lang="zh-CN" altLang="zh-CN" sz="1600" dirty="0"/>
          </a:p>
          <a:p>
            <a:endParaRPr lang="zh-CN" altLang="en-US" sz="1600" dirty="0"/>
          </a:p>
        </p:txBody>
      </p:sp>
      <p:sp>
        <p:nvSpPr>
          <p:cNvPr id="2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矩形 24"/>
          <p:cNvSpPr/>
          <p:nvPr/>
        </p:nvSpPr>
        <p:spPr>
          <a:xfrm>
            <a:off x="3782490" y="5195168"/>
            <a:ext cx="1595309" cy="261610"/>
          </a:xfrm>
          <a:prstGeom prst="rect">
            <a:avLst/>
          </a:prstGeom>
        </p:spPr>
        <p:txBody>
          <a:bodyPr wrap="none">
            <a:spAutoFit/>
          </a:bodyPr>
          <a:lstStyle/>
          <a:p>
            <a:r>
              <a:rPr lang="zh-CN" altLang="zh-CN" sz="1100" b="1" dirty="0">
                <a:solidFill>
                  <a:schemeClr val="tx1">
                    <a:lumMod val="75000"/>
                    <a:lumOff val="25000"/>
                  </a:schemeClr>
                </a:solidFill>
              </a:rPr>
              <a:t>双曲线正切函数示意图</a:t>
            </a:r>
          </a:p>
        </p:txBody>
      </p:sp>
      <p:sp>
        <p:nvSpPr>
          <p:cNvPr id="1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2" name="对象 11"/>
          <p:cNvGraphicFramePr>
            <a:graphicFrameLocks noChangeAspect="1"/>
          </p:cNvGraphicFramePr>
          <p:nvPr/>
        </p:nvGraphicFramePr>
        <p:xfrm>
          <a:off x="2662541" y="1305832"/>
          <a:ext cx="1175236" cy="518115"/>
        </p:xfrm>
        <a:graphic>
          <a:graphicData uri="http://schemas.openxmlformats.org/presentationml/2006/ole">
            <mc:AlternateContent xmlns:mc="http://schemas.openxmlformats.org/markup-compatibility/2006">
              <mc:Choice xmlns:v="urn:schemas-microsoft-com:vml" Requires="v">
                <p:oleObj spid="_x0000_s4178" r:id="rId6" imgW="888365" imgH="393700" progId="Equation.DSMT4">
                  <p:embed/>
                </p:oleObj>
              </mc:Choice>
              <mc:Fallback>
                <p:oleObj r:id="rId6" imgW="888365" imgH="39370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2541" y="1305832"/>
                        <a:ext cx="1175236" cy="518115"/>
                      </a:xfrm>
                      <a:prstGeom prst="rect">
                        <a:avLst/>
                      </a:prstGeom>
                      <a:noFill/>
                    </p:spPr>
                  </p:pic>
                </p:oleObj>
              </mc:Fallback>
            </mc:AlternateContent>
          </a:graphicData>
        </a:graphic>
      </p:graphicFrame>
      <p:pic>
        <p:nvPicPr>
          <p:cNvPr id="28" name="图片 27" descr="说明: D:\QQ\QQfile\MobileFile\@B6J5DK89]OR(BKWO(BD}ON_mh1487669549571.jpg"/>
          <p:cNvPicPr/>
          <p:nvPr/>
        </p:nvPicPr>
        <p:blipFill>
          <a:blip r:embed="rId8">
            <a:extLst>
              <a:ext uri="{BEBA8EAE-BF5A-486C-A8C5-ECC9F3942E4B}">
                <a14:imgProps xmlns:a14="http://schemas.microsoft.com/office/drawing/2010/main">
                  <a14:imgLayer r:embed="rId9">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2532725" y="2197004"/>
            <a:ext cx="3996000" cy="29016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9300"/>
            <a:ext cx="9144000" cy="48387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2379963" y="2234611"/>
            <a:ext cx="1362874" cy="707886"/>
          </a:xfrm>
          <a:prstGeom prst="rect">
            <a:avLst/>
          </a:prstGeom>
          <a:noFill/>
        </p:spPr>
        <p:txBody>
          <a:bodyPr wrap="none" rtlCol="0">
            <a:spAutoFit/>
          </a:bodyPr>
          <a:lstStyle/>
          <a:p>
            <a:r>
              <a:rPr lang="zh-CN" altLang="en-US" sz="4000" b="1" dirty="0" smtClean="0">
                <a:solidFill>
                  <a:prstClr val="white"/>
                </a:solidFill>
              </a:rPr>
              <a:t>刘 鹏</a:t>
            </a:r>
            <a:endParaRPr lang="zh-CN" altLang="en-US" sz="4000" b="1" dirty="0">
              <a:solidFill>
                <a:prstClr val="white"/>
              </a:solidFill>
            </a:endParaRPr>
          </a:p>
        </p:txBody>
      </p:sp>
      <p:sp>
        <p:nvSpPr>
          <p:cNvPr id="8" name="矩形 7"/>
          <p:cNvSpPr/>
          <p:nvPr/>
        </p:nvSpPr>
        <p:spPr>
          <a:xfrm>
            <a:off x="0" y="1933575"/>
            <a:ext cx="9144000" cy="123825"/>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47" y="600076"/>
            <a:ext cx="1639695" cy="2342422"/>
          </a:xfrm>
          <a:prstGeom prst="rect">
            <a:avLst/>
          </a:prstGeom>
          <a:effectLst>
            <a:outerShdw blurRad="50800" dist="38100" dir="2700000" algn="tl" rotWithShape="0">
              <a:prstClr val="black">
                <a:alpha val="40000"/>
              </a:prstClr>
            </a:outerShdw>
          </a:effectLst>
        </p:spPr>
      </p:pic>
      <p:grpSp>
        <p:nvGrpSpPr>
          <p:cNvPr id="13" name="组合 12"/>
          <p:cNvGrpSpPr/>
          <p:nvPr/>
        </p:nvGrpSpPr>
        <p:grpSpPr>
          <a:xfrm>
            <a:off x="365180" y="3011163"/>
            <a:ext cx="8414657" cy="3785652"/>
            <a:chOff x="365180" y="3011163"/>
            <a:chExt cx="8414657" cy="3785652"/>
          </a:xfrm>
        </p:grpSpPr>
        <p:sp>
          <p:nvSpPr>
            <p:cNvPr id="14" name="文本框 3"/>
            <p:cNvSpPr txBox="1"/>
            <p:nvPr/>
          </p:nvSpPr>
          <p:spPr>
            <a:xfrm>
              <a:off x="365180" y="3011163"/>
              <a:ext cx="8414657" cy="3785652"/>
            </a:xfrm>
            <a:prstGeom prst="rect">
              <a:avLst/>
            </a:prstGeom>
            <a:noFill/>
          </p:spPr>
          <p:txBody>
            <a:bodyPr wrap="square" rtlCol="0">
              <a:spAutoFit/>
            </a:bodyPr>
            <a:lstStyle/>
            <a:p>
              <a:pPr>
                <a:lnSpc>
                  <a:spcPct val="150000"/>
                </a:lnSpc>
              </a:pPr>
              <a:r>
                <a:rPr lang="zh-CN" altLang="en-US" sz="1600" dirty="0" smtClean="0">
                  <a:solidFill>
                    <a:prstClr val="white"/>
                  </a:solidFill>
                </a:rPr>
                <a:t>       教授，清华大学博士。现任南京大数据研究院院长、中国信息协会大数据分会副会长</a:t>
              </a:r>
              <a:r>
                <a:rPr lang="zh-CN" altLang="en-US" sz="1600" dirty="0">
                  <a:solidFill>
                    <a:prstClr val="white"/>
                  </a:solidFill>
                </a:rPr>
                <a:t>、中国大数据技术与应用联盟副</a:t>
              </a:r>
              <a:r>
                <a:rPr lang="zh-CN" altLang="en-US" sz="1600" dirty="0" smtClean="0">
                  <a:solidFill>
                    <a:prstClr val="white"/>
                  </a:solidFill>
                </a:rPr>
                <a:t>理事长。</a:t>
              </a:r>
              <a:endParaRPr lang="en-US" altLang="zh-CN" sz="1600" dirty="0">
                <a:solidFill>
                  <a:prstClr val="white"/>
                </a:solidFill>
              </a:endParaRPr>
            </a:p>
            <a:p>
              <a:pPr>
                <a:lnSpc>
                  <a:spcPct val="150000"/>
                </a:lnSpc>
              </a:pPr>
              <a:r>
                <a:rPr lang="zh-CN" altLang="en-US" sz="1600" dirty="0" smtClean="0">
                  <a:solidFill>
                    <a:prstClr val="white"/>
                  </a:solidFill>
                </a:rPr>
                <a:t>       主持完成科研项目</a:t>
              </a:r>
              <a:r>
                <a:rPr lang="en-US" altLang="zh-CN" sz="1600" dirty="0" smtClean="0">
                  <a:solidFill>
                    <a:prstClr val="white"/>
                  </a:solidFill>
                </a:rPr>
                <a:t>25</a:t>
              </a:r>
              <a:r>
                <a:rPr lang="zh-CN" altLang="en-US" sz="1600" dirty="0" smtClean="0">
                  <a:solidFill>
                    <a:prstClr val="white"/>
                  </a:solidFill>
                </a:rPr>
                <a:t>项，发表论文</a:t>
              </a:r>
              <a:r>
                <a:rPr lang="en-US" altLang="zh-CN" sz="1600" dirty="0" smtClean="0">
                  <a:solidFill>
                    <a:prstClr val="white"/>
                  </a:solidFill>
                </a:rPr>
                <a:t>80</a:t>
              </a:r>
              <a:r>
                <a:rPr lang="zh-CN" altLang="en-US" sz="1600" dirty="0" smtClean="0">
                  <a:solidFill>
                    <a:prstClr val="white"/>
                  </a:solidFill>
                </a:rPr>
                <a:t>余篇，出版专业书籍</a:t>
              </a:r>
              <a:r>
                <a:rPr lang="en-US" altLang="zh-CN" sz="1600" dirty="0" smtClean="0">
                  <a:solidFill>
                    <a:prstClr val="white"/>
                  </a:solidFill>
                </a:rPr>
                <a:t>15</a:t>
              </a:r>
              <a:r>
                <a:rPr lang="zh-CN" altLang="en-US" sz="1600" dirty="0" smtClean="0">
                  <a:solidFill>
                    <a:prstClr val="white"/>
                  </a:solidFill>
                </a:rPr>
                <a:t>本。获部级科技进步二等奖</a:t>
              </a:r>
              <a:r>
                <a:rPr lang="en-US" altLang="zh-CN" sz="1600" dirty="0" smtClean="0">
                  <a:solidFill>
                    <a:prstClr val="white"/>
                  </a:solidFill>
                </a:rPr>
                <a:t>4</a:t>
              </a:r>
              <a:r>
                <a:rPr lang="zh-CN" altLang="en-US" sz="1600" dirty="0" smtClean="0">
                  <a:solidFill>
                    <a:prstClr val="white"/>
                  </a:solidFill>
                </a:rPr>
                <a:t>项、三等奖</a:t>
              </a:r>
              <a:r>
                <a:rPr lang="en-US" altLang="zh-CN" sz="1600" dirty="0" smtClean="0">
                  <a:solidFill>
                    <a:prstClr val="white"/>
                  </a:solidFill>
                </a:rPr>
                <a:t>4</a:t>
              </a:r>
              <a:r>
                <a:rPr lang="zh-CN" altLang="en-US" sz="1600" dirty="0" smtClean="0">
                  <a:solidFill>
                    <a:prstClr val="white"/>
                  </a:solidFill>
                </a:rPr>
                <a:t>项。主编的</a:t>
              </a:r>
              <a:r>
                <a:rPr lang="en-US" altLang="zh-CN" sz="1600" dirty="0" smtClean="0">
                  <a:solidFill>
                    <a:prstClr val="white"/>
                  </a:solidFill>
                </a:rPr>
                <a:t>《</a:t>
              </a:r>
              <a:r>
                <a:rPr lang="zh-CN" altLang="en-US" sz="1600" dirty="0" smtClean="0">
                  <a:solidFill>
                    <a:prstClr val="white"/>
                  </a:solidFill>
                </a:rPr>
                <a:t>云计算</a:t>
              </a:r>
              <a:r>
                <a:rPr lang="en-US" altLang="zh-CN" sz="1600" dirty="0" smtClean="0">
                  <a:solidFill>
                    <a:prstClr val="white"/>
                  </a:solidFill>
                </a:rPr>
                <a:t>》</a:t>
              </a:r>
              <a:r>
                <a:rPr lang="zh-CN" altLang="en-US" sz="1600" dirty="0" smtClean="0">
                  <a:solidFill>
                    <a:prstClr val="white"/>
                  </a:solidFill>
                </a:rPr>
                <a:t>被全国高校普遍采用，被引用量排名中国计算机图书第一名。创办了知名的中国云计算（</a:t>
              </a:r>
              <a:r>
                <a:rPr lang="en-US" altLang="zh-CN" sz="1600" dirty="0" smtClean="0">
                  <a:solidFill>
                    <a:prstClr val="white"/>
                  </a:solidFill>
                </a:rPr>
                <a:t>chinacloud.cn</a:t>
              </a:r>
              <a:r>
                <a:rPr lang="zh-CN" altLang="en-US" sz="1600" dirty="0" smtClean="0">
                  <a:solidFill>
                    <a:prstClr val="white"/>
                  </a:solidFill>
                </a:rPr>
                <a:t>）和中国大数据（</a:t>
              </a:r>
              <a:r>
                <a:rPr lang="en-US" altLang="zh-CN" sz="1600" dirty="0" smtClean="0">
                  <a:solidFill>
                    <a:prstClr val="white"/>
                  </a:solidFill>
                </a:rPr>
                <a:t>thebigdata.cn</a:t>
              </a:r>
              <a:r>
                <a:rPr lang="zh-CN" altLang="en-US" sz="1600" dirty="0" smtClean="0">
                  <a:solidFill>
                    <a:prstClr val="white"/>
                  </a:solidFill>
                </a:rPr>
                <a:t>）网站。</a:t>
              </a:r>
              <a:endParaRPr lang="en-US" altLang="zh-CN" sz="1600" dirty="0" smtClean="0">
                <a:solidFill>
                  <a:prstClr val="white"/>
                </a:solidFill>
              </a:endParaRPr>
            </a:p>
            <a:p>
              <a:pPr>
                <a:lnSpc>
                  <a:spcPct val="150000"/>
                </a:lnSpc>
              </a:pPr>
              <a:r>
                <a:rPr lang="zh-CN" altLang="en-US" sz="1600" dirty="0" smtClean="0">
                  <a:solidFill>
                    <a:prstClr val="white"/>
                  </a:solidFill>
                </a:rPr>
                <a:t>       曾率队夺得</a:t>
              </a:r>
              <a:r>
                <a:rPr lang="en-US" altLang="zh-CN" sz="1600" dirty="0" smtClean="0">
                  <a:solidFill>
                    <a:prstClr val="white"/>
                  </a:solidFill>
                </a:rPr>
                <a:t>2002 PennySort</a:t>
              </a:r>
              <a:r>
                <a:rPr lang="zh-CN" altLang="en-US" sz="1600" dirty="0" smtClean="0">
                  <a:solidFill>
                    <a:prstClr val="white"/>
                  </a:solidFill>
                </a:rPr>
                <a:t>国际计算机排序比赛冠军，两次夺得全国高校科技比赛最高奖，并三次夺得清华大学科技比赛最高奖。</a:t>
              </a:r>
              <a:endParaRPr lang="en-US" altLang="zh-CN" sz="1600" dirty="0" smtClean="0">
                <a:solidFill>
                  <a:prstClr val="white"/>
                </a:solidFill>
              </a:endParaRPr>
            </a:p>
            <a:p>
              <a:pPr>
                <a:lnSpc>
                  <a:spcPct val="150000"/>
                </a:lnSpc>
              </a:pPr>
              <a:r>
                <a:rPr lang="zh-CN" altLang="en-US" sz="1600" dirty="0" smtClean="0">
                  <a:solidFill>
                    <a:prstClr val="white"/>
                  </a:solidFill>
                </a:rPr>
                <a:t>       荣获“全军十大学习成才标兵”（排名第一）、南京“十大杰出青年”、江苏省中青年科学技术带头人、清华大学“学术新秀”等称号。</a:t>
              </a:r>
              <a:endParaRPr lang="zh-CN" altLang="en-US" sz="1600" dirty="0">
                <a:solidFill>
                  <a:prstClr val="white"/>
                </a:solidFill>
              </a:endParaRPr>
            </a:p>
          </p:txBody>
        </p:sp>
        <p:sp>
          <p:nvSpPr>
            <p:cNvPr id="15" name="椭圆 14"/>
            <p:cNvSpPr/>
            <p:nvPr/>
          </p:nvSpPr>
          <p:spPr>
            <a:xfrm>
              <a:off x="506638" y="3179588"/>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506638" y="3952586"/>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506638" y="5017815"/>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506638" y="5753106"/>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398645" cy="848995"/>
          </a:xfrm>
          <a:prstGeom prst="rect">
            <a:avLst/>
          </a:prstGeom>
          <a:noFill/>
        </p:spPr>
        <p:txBody>
          <a:bodyPr wrap="none" rtlCol="0">
            <a:spAutoFit/>
          </a:bodyPr>
          <a:lstStyle/>
          <a:p>
            <a:pPr algn="l"/>
            <a:r>
              <a:rPr lang="en-US" altLang="zh-CN" sz="2400" b="1" spc="225" dirty="0" smtClean="0">
                <a:solidFill>
                  <a:prstClr val="white"/>
                </a:solidFill>
              </a:rPr>
              <a:t>6.2</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人脑神经系统与深度学习</a:t>
            </a:r>
            <a:endParaRPr lang="zh-CN" altLang="en-US" sz="2400" spc="225" dirty="0" smtClean="0">
              <a:solidFill>
                <a:schemeClr val="bg1"/>
              </a:solidFill>
              <a:latin typeface="微软雅黑" panose="020B0503020204020204" pitchFamily="34" charset="-122"/>
              <a:ea typeface="微软雅黑" panose="020B0503020204020204" pitchFamily="34" charset="-122"/>
            </a:endParaRP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25978"/>
            <a:ext cx="2129109" cy="369332"/>
          </a:xfrm>
          <a:prstGeom prst="rect">
            <a:avLst/>
          </a:prstGeom>
          <a:noFill/>
        </p:spPr>
        <p:txBody>
          <a:bodyPr wrap="none" rtlCol="0">
            <a:spAutoFit/>
          </a:bodyPr>
          <a:lstStyle/>
          <a:p>
            <a:pPr algn="l"/>
            <a:r>
              <a:rPr lang="en-US" altLang="zh-CN" b="1" dirty="0" smtClean="0">
                <a:solidFill>
                  <a:srgbClr val="3D89BC"/>
                </a:solidFill>
              </a:rPr>
              <a:t>6.2.4</a:t>
            </a:r>
            <a:r>
              <a:rPr lang="zh-CN" altLang="en-US" b="1" dirty="0" smtClean="0">
                <a:solidFill>
                  <a:srgbClr val="3D89BC"/>
                </a:solidFill>
              </a:rPr>
              <a:t>人工神经网络</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20</a:t>
            </a:fld>
            <a:endParaRPr lang="zh-CN" altLang="en-US" dirty="0"/>
          </a:p>
        </p:txBody>
      </p:sp>
      <p:sp>
        <p:nvSpPr>
          <p:cNvPr id="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 name="TextBox 19"/>
          <p:cNvSpPr txBox="1"/>
          <p:nvPr/>
        </p:nvSpPr>
        <p:spPr>
          <a:xfrm>
            <a:off x="452233" y="1285338"/>
            <a:ext cx="8182810" cy="1077218"/>
          </a:xfrm>
          <a:prstGeom prst="rect">
            <a:avLst/>
          </a:prstGeom>
          <a:noFill/>
        </p:spPr>
        <p:txBody>
          <a:bodyPr wrap="square" rtlCol="0">
            <a:spAutoFit/>
          </a:bodyPr>
          <a:lstStyle/>
          <a:p>
            <a:pPr>
              <a:lnSpc>
                <a:spcPct val="150000"/>
              </a:lnSpc>
            </a:pPr>
            <a:r>
              <a:rPr lang="zh-CN" altLang="zh-CN" sz="1600" dirty="0"/>
              <a:t>（</a:t>
            </a:r>
            <a:r>
              <a:rPr lang="en-US" altLang="zh-CN" sz="1600" dirty="0"/>
              <a:t>3</a:t>
            </a:r>
            <a:r>
              <a:rPr lang="zh-CN" altLang="zh-CN" sz="1600" dirty="0"/>
              <a:t>）双曲线正切函数：</a:t>
            </a:r>
            <a:r>
              <a:rPr lang="en-US" altLang="zh-CN" sz="1600" dirty="0"/>
              <a:t> </a:t>
            </a:r>
            <a:r>
              <a:rPr lang="en-US" altLang="zh-CN" sz="1600" dirty="0" smtClean="0"/>
              <a:t>                         </a:t>
            </a:r>
            <a:r>
              <a:rPr lang="zh-CN" altLang="zh-CN" sz="1600" dirty="0" smtClean="0"/>
              <a:t>，</a:t>
            </a:r>
            <a:r>
              <a:rPr lang="zh-CN" altLang="zh-CN" sz="1600" dirty="0"/>
              <a:t>双曲正切函数是一个输出在（</a:t>
            </a:r>
            <a:r>
              <a:rPr lang="en-US" altLang="zh-CN" sz="1600" dirty="0"/>
              <a:t>-1,1</a:t>
            </a:r>
            <a:r>
              <a:rPr lang="zh-CN" altLang="zh-CN" sz="1600" dirty="0"/>
              <a:t>）开区间有界函数，函数图像</a:t>
            </a:r>
            <a:r>
              <a:rPr lang="zh-CN" altLang="zh-CN" sz="1600" dirty="0" smtClean="0"/>
              <a:t>如图所</a:t>
            </a:r>
            <a:r>
              <a:rPr lang="zh-CN" altLang="zh-CN" sz="1600" dirty="0"/>
              <a:t>示。</a:t>
            </a:r>
          </a:p>
          <a:p>
            <a:endParaRPr lang="zh-CN" altLang="en-US" sz="1600" dirty="0"/>
          </a:p>
        </p:txBody>
      </p:sp>
      <p:sp>
        <p:nvSpPr>
          <p:cNvPr id="2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矩形 24"/>
          <p:cNvSpPr/>
          <p:nvPr/>
        </p:nvSpPr>
        <p:spPr>
          <a:xfrm>
            <a:off x="3782490" y="5195168"/>
            <a:ext cx="1475084" cy="261610"/>
          </a:xfrm>
          <a:prstGeom prst="rect">
            <a:avLst/>
          </a:prstGeom>
        </p:spPr>
        <p:txBody>
          <a:bodyPr wrap="none">
            <a:spAutoFit/>
          </a:bodyPr>
          <a:lstStyle/>
          <a:p>
            <a:r>
              <a:rPr lang="en-US" altLang="zh-CN" sz="1100" b="1" dirty="0">
                <a:solidFill>
                  <a:schemeClr val="tx1">
                    <a:lumMod val="75000"/>
                    <a:lumOff val="25000"/>
                  </a:schemeClr>
                </a:solidFill>
              </a:rPr>
              <a:t>Sigmoid</a:t>
            </a:r>
            <a:r>
              <a:rPr lang="zh-CN" altLang="zh-CN" sz="1100" b="1" dirty="0">
                <a:solidFill>
                  <a:schemeClr val="tx1">
                    <a:lumMod val="75000"/>
                    <a:lumOff val="25000"/>
                  </a:schemeClr>
                </a:solidFill>
              </a:rPr>
              <a:t>函数示意图</a:t>
            </a:r>
          </a:p>
        </p:txBody>
      </p:sp>
      <p:pic>
        <p:nvPicPr>
          <p:cNvPr id="26" name="图片 25" descr="说明: D:\QQ\QQfile\MobileFile\S~BK91735`5BRZEQWGZM9J3_mh1487669461424.jpg"/>
          <p:cNvPicPr/>
          <p:nvPr/>
        </p:nvPicPr>
        <p:blipFill>
          <a:blip r:embed="rId6">
            <a:extLst>
              <a:ext uri="{BEBA8EAE-BF5A-486C-A8C5-ECC9F3942E4B}">
                <a14:imgProps xmlns:a14="http://schemas.microsoft.com/office/drawing/2010/main">
                  <a14:imgLayer r:embed="rId7">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2469225" y="2293568"/>
            <a:ext cx="3996000" cy="2901600"/>
          </a:xfrm>
          <a:prstGeom prst="rect">
            <a:avLst/>
          </a:prstGeom>
          <a:noFill/>
          <a:ln>
            <a:noFill/>
          </a:ln>
        </p:spPr>
      </p:pic>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2" name="对象 11"/>
          <p:cNvGraphicFramePr>
            <a:graphicFrameLocks noChangeAspect="1"/>
          </p:cNvGraphicFramePr>
          <p:nvPr/>
        </p:nvGraphicFramePr>
        <p:xfrm>
          <a:off x="2750505" y="1406106"/>
          <a:ext cx="1437160" cy="293298"/>
        </p:xfrm>
        <a:graphic>
          <a:graphicData uri="http://schemas.openxmlformats.org/presentationml/2006/ole">
            <mc:AlternateContent xmlns:mc="http://schemas.openxmlformats.org/markup-compatibility/2006">
              <mc:Choice xmlns:v="urn:schemas-microsoft-com:vml" Requires="v">
                <p:oleObj spid="_x0000_s5194" r:id="rId8" imgW="939800" imgH="203200" progId="Equation.DSMT4">
                  <p:embed/>
                </p:oleObj>
              </mc:Choice>
              <mc:Fallback>
                <p:oleObj r:id="rId8" imgW="939800" imgH="2032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0505" y="1406106"/>
                        <a:ext cx="1437160" cy="293298"/>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398645" cy="848995"/>
          </a:xfrm>
          <a:prstGeom prst="rect">
            <a:avLst/>
          </a:prstGeom>
          <a:noFill/>
        </p:spPr>
        <p:txBody>
          <a:bodyPr wrap="none" rtlCol="0">
            <a:spAutoFit/>
          </a:bodyPr>
          <a:lstStyle/>
          <a:p>
            <a:pPr algn="l"/>
            <a:r>
              <a:rPr lang="en-US" altLang="zh-CN" sz="2400" b="1" spc="225" dirty="0" smtClean="0">
                <a:solidFill>
                  <a:prstClr val="white"/>
                </a:solidFill>
              </a:rPr>
              <a:t>6.2</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人脑神经系统与深度学习</a:t>
            </a:r>
            <a:endParaRPr lang="zh-CN" altLang="en-US" sz="2400" spc="225" dirty="0" smtClean="0">
              <a:solidFill>
                <a:schemeClr val="bg1"/>
              </a:solidFill>
              <a:latin typeface="微软雅黑" panose="020B0503020204020204" pitchFamily="34" charset="-122"/>
              <a:ea typeface="微软雅黑" panose="020B0503020204020204" pitchFamily="34" charset="-122"/>
            </a:endParaRP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25978"/>
            <a:ext cx="2129109" cy="369332"/>
          </a:xfrm>
          <a:prstGeom prst="rect">
            <a:avLst/>
          </a:prstGeom>
          <a:noFill/>
        </p:spPr>
        <p:txBody>
          <a:bodyPr wrap="none" rtlCol="0">
            <a:spAutoFit/>
          </a:bodyPr>
          <a:lstStyle/>
          <a:p>
            <a:pPr algn="l"/>
            <a:r>
              <a:rPr lang="en-US" altLang="zh-CN" b="1" dirty="0" smtClean="0">
                <a:solidFill>
                  <a:srgbClr val="3D89BC"/>
                </a:solidFill>
              </a:rPr>
              <a:t>6.2.4</a:t>
            </a:r>
            <a:r>
              <a:rPr lang="zh-CN" altLang="en-US" b="1" dirty="0" smtClean="0">
                <a:solidFill>
                  <a:srgbClr val="3D89BC"/>
                </a:solidFill>
              </a:rPr>
              <a:t>人工神经网络</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21</a:t>
            </a:fld>
            <a:endParaRPr lang="zh-CN" altLang="en-US" dirty="0"/>
          </a:p>
        </p:txBody>
      </p:sp>
      <p:sp>
        <p:nvSpPr>
          <p:cNvPr id="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矩形 24"/>
          <p:cNvSpPr/>
          <p:nvPr/>
        </p:nvSpPr>
        <p:spPr>
          <a:xfrm>
            <a:off x="3782490" y="5195168"/>
            <a:ext cx="1523174" cy="261610"/>
          </a:xfrm>
          <a:prstGeom prst="rect">
            <a:avLst/>
          </a:prstGeom>
        </p:spPr>
        <p:txBody>
          <a:bodyPr wrap="none">
            <a:spAutoFit/>
          </a:bodyPr>
          <a:lstStyle/>
          <a:p>
            <a:r>
              <a:rPr lang="zh-CN" altLang="zh-CN" sz="1100" b="1" dirty="0">
                <a:solidFill>
                  <a:schemeClr val="tx1">
                    <a:lumMod val="75000"/>
                    <a:lumOff val="25000"/>
                  </a:schemeClr>
                </a:solidFill>
              </a:rPr>
              <a:t> </a:t>
            </a:r>
            <a:r>
              <a:rPr lang="en-US" altLang="zh-CN" sz="1100" b="1" dirty="0">
                <a:solidFill>
                  <a:schemeClr val="tx1">
                    <a:lumMod val="75000"/>
                    <a:lumOff val="25000"/>
                  </a:schemeClr>
                </a:solidFill>
              </a:rPr>
              <a:t>Rectifier</a:t>
            </a:r>
            <a:r>
              <a:rPr lang="zh-CN" altLang="zh-CN" sz="1100" b="1" dirty="0">
                <a:solidFill>
                  <a:schemeClr val="tx1">
                    <a:lumMod val="75000"/>
                    <a:lumOff val="25000"/>
                  </a:schemeClr>
                </a:solidFill>
              </a:rPr>
              <a:t>函数示意图</a:t>
            </a: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 name="TextBox 12"/>
          <p:cNvSpPr txBox="1"/>
          <p:nvPr/>
        </p:nvSpPr>
        <p:spPr>
          <a:xfrm>
            <a:off x="526211" y="1371600"/>
            <a:ext cx="8229600" cy="1107996"/>
          </a:xfrm>
          <a:prstGeom prst="rect">
            <a:avLst/>
          </a:prstGeom>
          <a:noFill/>
        </p:spPr>
        <p:txBody>
          <a:bodyPr wrap="square" rtlCol="0">
            <a:spAutoFit/>
          </a:bodyPr>
          <a:lstStyle/>
          <a:p>
            <a:pPr>
              <a:lnSpc>
                <a:spcPct val="150000"/>
              </a:lnSpc>
            </a:pPr>
            <a:r>
              <a:rPr lang="zh-CN" altLang="zh-CN" sz="1600" dirty="0"/>
              <a:t>（</a:t>
            </a:r>
            <a:r>
              <a:rPr lang="en-US" altLang="zh-CN" sz="1600" dirty="0"/>
              <a:t>4</a:t>
            </a:r>
            <a:r>
              <a:rPr lang="zh-CN" altLang="zh-CN" sz="1600" dirty="0"/>
              <a:t>）</a:t>
            </a:r>
            <a:r>
              <a:rPr lang="en-US" altLang="zh-CN" sz="1600" dirty="0"/>
              <a:t>Rectifier</a:t>
            </a:r>
            <a:r>
              <a:rPr lang="zh-CN" altLang="zh-CN" sz="1600" dirty="0"/>
              <a:t>函数</a:t>
            </a:r>
            <a:r>
              <a:rPr lang="zh-CN" altLang="zh-CN" sz="1600" dirty="0" smtClean="0"/>
              <a:t>：</a:t>
            </a:r>
            <a:r>
              <a:rPr lang="en-US" altLang="zh-CN" sz="1600" dirty="0" smtClean="0"/>
              <a:t>                            </a:t>
            </a:r>
            <a:r>
              <a:rPr lang="zh-CN" altLang="zh-CN" sz="1600" dirty="0" smtClean="0"/>
              <a:t>，</a:t>
            </a:r>
            <a:r>
              <a:rPr lang="zh-CN" altLang="zh-CN" sz="1600" dirty="0"/>
              <a:t>函数图像如</a:t>
            </a:r>
            <a:r>
              <a:rPr lang="zh-CN" altLang="zh-CN" sz="1600" dirty="0" smtClean="0"/>
              <a:t>图所</a:t>
            </a:r>
            <a:r>
              <a:rPr lang="zh-CN" altLang="zh-CN" sz="1600" dirty="0"/>
              <a:t>示</a:t>
            </a:r>
            <a:r>
              <a:rPr lang="zh-CN" altLang="zh-CN" sz="1600" dirty="0" smtClean="0"/>
              <a:t>。</a:t>
            </a:r>
            <a:r>
              <a:rPr lang="zh-CN" altLang="zh-CN" sz="1600" dirty="0"/>
              <a:t>其中，当激活函数为阶跃函数时，神经元模型就是感知器。</a:t>
            </a:r>
          </a:p>
          <a:p>
            <a:endParaRPr lang="zh-CN" altLang="en-US" dirty="0"/>
          </a:p>
        </p:txBody>
      </p:sp>
      <p:sp>
        <p:nvSpPr>
          <p:cNvPr id="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5" name="对象 14"/>
          <p:cNvGraphicFramePr>
            <a:graphicFrameLocks noChangeAspect="1"/>
          </p:cNvGraphicFramePr>
          <p:nvPr/>
        </p:nvGraphicFramePr>
        <p:xfrm>
          <a:off x="2525629" y="1409375"/>
          <a:ext cx="1737500" cy="315909"/>
        </p:xfrm>
        <a:graphic>
          <a:graphicData uri="http://schemas.openxmlformats.org/presentationml/2006/ole">
            <mc:AlternateContent xmlns:mc="http://schemas.openxmlformats.org/markup-compatibility/2006">
              <mc:Choice xmlns:v="urn:schemas-microsoft-com:vml" Requires="v">
                <p:oleObj spid="_x0000_s6215" r:id="rId6" imgW="1066800" imgH="203200" progId="Equation.DSMT4">
                  <p:embed/>
                </p:oleObj>
              </mc:Choice>
              <mc:Fallback>
                <p:oleObj r:id="rId6" imgW="1066800" imgH="2032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5629" y="1409375"/>
                        <a:ext cx="1737500" cy="315909"/>
                      </a:xfrm>
                      <a:prstGeom prst="rect">
                        <a:avLst/>
                      </a:prstGeom>
                      <a:noFill/>
                    </p:spPr>
                  </p:pic>
                </p:oleObj>
              </mc:Fallback>
            </mc:AlternateContent>
          </a:graphicData>
        </a:graphic>
      </p:graphicFrame>
      <p:pic>
        <p:nvPicPr>
          <p:cNvPr id="29" name="图片 28" descr="说明: D:\QQ\QQfile\MobileFile\4E8${F]][N21M[GM{DZX%HE_mh1487669508449.jpg"/>
          <p:cNvPicPr/>
          <p:nvPr/>
        </p:nvPicPr>
        <p:blipFill>
          <a:blip r:embed="rId8">
            <a:extLst>
              <a:ext uri="{BEBA8EAE-BF5A-486C-A8C5-ECC9F3942E4B}">
                <a14:imgProps xmlns:a14="http://schemas.microsoft.com/office/drawing/2010/main">
                  <a14:imgLayer r:embed="rId9">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2446465" y="2240130"/>
            <a:ext cx="3996000" cy="29016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834604"/>
            <a:ext cx="9144000" cy="36933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398645" cy="848995"/>
          </a:xfrm>
          <a:prstGeom prst="rect">
            <a:avLst/>
          </a:prstGeom>
          <a:noFill/>
        </p:spPr>
        <p:txBody>
          <a:bodyPr wrap="none" rtlCol="0">
            <a:spAutoFit/>
          </a:bodyPr>
          <a:lstStyle/>
          <a:p>
            <a:pPr algn="l"/>
            <a:r>
              <a:rPr lang="en-US" altLang="zh-CN" sz="2400" b="1" spc="225" dirty="0" smtClean="0">
                <a:solidFill>
                  <a:prstClr val="white"/>
                </a:solidFill>
              </a:rPr>
              <a:t>6.2</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人脑神经系统与深度学习</a:t>
            </a:r>
            <a:endParaRPr lang="zh-CN" altLang="en-US" sz="2400" spc="225" dirty="0" smtClean="0">
              <a:solidFill>
                <a:schemeClr val="bg1"/>
              </a:solidFill>
              <a:latin typeface="微软雅黑" panose="020B0503020204020204" pitchFamily="34" charset="-122"/>
              <a:ea typeface="微软雅黑" panose="020B0503020204020204" pitchFamily="34" charset="-122"/>
            </a:endParaRP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34604"/>
            <a:ext cx="2173993" cy="369332"/>
          </a:xfrm>
          <a:prstGeom prst="rect">
            <a:avLst/>
          </a:prstGeom>
          <a:noFill/>
        </p:spPr>
        <p:txBody>
          <a:bodyPr wrap="none" rtlCol="0">
            <a:spAutoFit/>
          </a:bodyPr>
          <a:lstStyle/>
          <a:p>
            <a:pPr algn="l"/>
            <a:r>
              <a:rPr lang="en-US" altLang="zh-CN" b="1" dirty="0" smtClean="0">
                <a:solidFill>
                  <a:schemeClr val="bg1"/>
                </a:solidFill>
              </a:rPr>
              <a:t>3</a:t>
            </a:r>
            <a:r>
              <a:rPr lang="zh-CN" altLang="en-US" b="1" dirty="0" smtClean="0">
                <a:solidFill>
                  <a:schemeClr val="bg1"/>
                </a:solidFill>
              </a:rPr>
              <a:t>、神经网络的架构</a:t>
            </a:r>
          </a:p>
        </p:txBody>
      </p:sp>
      <p:pic>
        <p:nvPicPr>
          <p:cNvPr id="39"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22</a:t>
            </a:fld>
            <a:endParaRPr lang="zh-CN" altLang="en-US" dirty="0"/>
          </a:p>
        </p:txBody>
      </p:sp>
      <p:pic>
        <p:nvPicPr>
          <p:cNvPr id="14" name="图片 13"/>
          <p:cNvPicPr>
            <a:picLocks noChangeAspect="1"/>
          </p:cNvPicPr>
          <p:nvPr/>
        </p:nvPicPr>
        <p:blipFill>
          <a:blip r:embed="rId5">
            <a:extLst>
              <a:ext uri="{BEBA8EAE-BF5A-486C-A8C5-ECC9F3942E4B}">
                <a14:imgProps xmlns:a14="http://schemas.microsoft.com/office/drawing/2010/main">
                  <a14:imgLayer r:embed="rId6">
                    <a14:imgEffect>
                      <a14:brightnessContrast bright="-5000"/>
                    </a14:imgEffect>
                  </a14:imgLayer>
                </a14:imgProps>
              </a:ext>
            </a:extLst>
          </a:blip>
          <a:stretch>
            <a:fillRect/>
          </a:stretch>
        </p:blipFill>
        <p:spPr>
          <a:xfrm>
            <a:off x="452232" y="2627367"/>
            <a:ext cx="3306527" cy="1876509"/>
          </a:xfrm>
          <a:prstGeom prst="rect">
            <a:avLst/>
          </a:prstGeom>
        </p:spPr>
      </p:pic>
      <p:sp>
        <p:nvSpPr>
          <p:cNvPr id="12" name="矩形 11"/>
          <p:cNvSpPr/>
          <p:nvPr/>
        </p:nvSpPr>
        <p:spPr>
          <a:xfrm>
            <a:off x="452232" y="1356253"/>
            <a:ext cx="8277700" cy="830997"/>
          </a:xfrm>
          <a:prstGeom prst="rect">
            <a:avLst/>
          </a:prstGeom>
        </p:spPr>
        <p:txBody>
          <a:bodyPr wrap="square">
            <a:spAutoFit/>
          </a:bodyPr>
          <a:lstStyle/>
          <a:p>
            <a:r>
              <a:rPr lang="zh-CN" altLang="zh-CN" sz="1600" dirty="0"/>
              <a:t>一般的神经网络是层级结构，每层神经元与下一层神经元相互连接，同层神经元及跨层神经元之间相互无连接，每一层神经元的输出作为下一层神经元的输入，这种网络被称为前馈神经网络。</a:t>
            </a:r>
            <a:endParaRPr lang="zh-CN" altLang="en-US" sz="1600" dirty="0"/>
          </a:p>
        </p:txBody>
      </p:sp>
      <p:sp>
        <p:nvSpPr>
          <p:cNvPr id="13" name="矩形 12"/>
          <p:cNvSpPr/>
          <p:nvPr/>
        </p:nvSpPr>
        <p:spPr>
          <a:xfrm>
            <a:off x="4167188" y="2627367"/>
            <a:ext cx="4572000" cy="1600438"/>
          </a:xfrm>
          <a:prstGeom prst="rect">
            <a:avLst/>
          </a:prstGeom>
        </p:spPr>
        <p:txBody>
          <a:bodyPr>
            <a:spAutoFit/>
          </a:bodyPr>
          <a:lstStyle/>
          <a:p>
            <a:r>
              <a:rPr lang="zh-CN" altLang="zh-CN" sz="1400" dirty="0"/>
              <a:t>最左边的一层（第一层）称为输入层，其中的神经元称为输入神经元。最右边的一层（最后一层）称为输出层，其中的神经元称为输出神经元。中间一层则被称为隐藏层，既不是输入层也不是输出层。本例讨论的是只有一个输出和一个隐藏层。但是，在实际中神经网络可以有多个输出和多个隐藏层。这种多层网络有时被称为多层感知器。</a:t>
            </a:r>
          </a:p>
        </p:txBody>
      </p:sp>
      <p:sp>
        <p:nvSpPr>
          <p:cNvPr id="17" name="矩形 16"/>
          <p:cNvSpPr/>
          <p:nvPr/>
        </p:nvSpPr>
        <p:spPr>
          <a:xfrm>
            <a:off x="905487" y="4710824"/>
            <a:ext cx="1564852" cy="369332"/>
          </a:xfrm>
          <a:prstGeom prst="rect">
            <a:avLst/>
          </a:prstGeom>
        </p:spPr>
        <p:txBody>
          <a:bodyPr wrap="none">
            <a:spAutoFit/>
          </a:bodyPr>
          <a:lstStyle/>
          <a:p>
            <a:r>
              <a:rPr lang="zh-CN" altLang="zh-CN" dirty="0"/>
              <a:t> </a:t>
            </a:r>
            <a:r>
              <a:rPr lang="zh-CN" altLang="zh-CN" sz="1100" b="1" dirty="0">
                <a:solidFill>
                  <a:schemeClr val="tx1">
                    <a:lumMod val="75000"/>
                    <a:lumOff val="25000"/>
                  </a:schemeClr>
                </a:solidFill>
              </a:rPr>
              <a:t>三层神经网络示意图 </a:t>
            </a:r>
            <a:endParaRPr lang="zh-CN" altLang="en-US"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398645" cy="848995"/>
          </a:xfrm>
          <a:prstGeom prst="rect">
            <a:avLst/>
          </a:prstGeom>
          <a:noFill/>
        </p:spPr>
        <p:txBody>
          <a:bodyPr wrap="none" rtlCol="0">
            <a:spAutoFit/>
          </a:bodyPr>
          <a:lstStyle/>
          <a:p>
            <a:pPr algn="l"/>
            <a:r>
              <a:rPr lang="en-US" altLang="zh-CN" sz="2400" b="1" spc="225" dirty="0" smtClean="0">
                <a:solidFill>
                  <a:prstClr val="white"/>
                </a:solidFill>
              </a:rPr>
              <a:t>6.2</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人脑神经系统与深度学习</a:t>
            </a:r>
            <a:endParaRPr lang="zh-CN" altLang="en-US" sz="2400" spc="225" dirty="0" smtClean="0">
              <a:solidFill>
                <a:schemeClr val="bg1"/>
              </a:solidFill>
              <a:latin typeface="微软雅黑" panose="020B0503020204020204" pitchFamily="34" charset="-122"/>
              <a:ea typeface="微软雅黑" panose="020B0503020204020204" pitchFamily="34" charset="-122"/>
            </a:endParaRP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pic>
        <p:nvPicPr>
          <p:cNvPr id="39"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23</a:t>
            </a:fld>
            <a:endParaRPr lang="zh-CN" altLang="en-US" dirty="0"/>
          </a:p>
        </p:txBody>
      </p:sp>
      <p:sp>
        <p:nvSpPr>
          <p:cNvPr id="22" name="TextBox 21"/>
          <p:cNvSpPr txBox="1"/>
          <p:nvPr/>
        </p:nvSpPr>
        <p:spPr>
          <a:xfrm>
            <a:off x="452232" y="1022912"/>
            <a:ext cx="8234568" cy="830997"/>
          </a:xfrm>
          <a:prstGeom prst="rect">
            <a:avLst/>
          </a:prstGeom>
          <a:noFill/>
        </p:spPr>
        <p:txBody>
          <a:bodyPr wrap="square" rtlCol="0">
            <a:spAutoFit/>
          </a:bodyPr>
          <a:lstStyle/>
          <a:p>
            <a:r>
              <a:rPr lang="zh-CN" altLang="zh-CN" sz="1600" dirty="0">
                <a:latin typeface="微软雅黑" panose="020B0503020204020204" pitchFamily="34" charset="-122"/>
                <a:ea typeface="微软雅黑" panose="020B0503020204020204" pitchFamily="34" charset="-122"/>
              </a:rPr>
              <a:t>多层神经网络中除了输入层，每个神经元都是一个多输入单输出信息处理单元。如</a:t>
            </a:r>
            <a:r>
              <a:rPr lang="zh-CN" altLang="zh-CN" sz="1600" dirty="0" smtClean="0">
                <a:latin typeface="微软雅黑" panose="020B0503020204020204" pitchFamily="34" charset="-122"/>
                <a:ea typeface="微软雅黑" panose="020B0503020204020204" pitchFamily="34" charset="-122"/>
              </a:rPr>
              <a:t>图所</a:t>
            </a:r>
            <a:r>
              <a:rPr lang="zh-CN" altLang="zh-CN" sz="1600" dirty="0">
                <a:latin typeface="微软雅黑" panose="020B0503020204020204" pitchFamily="34" charset="-122"/>
                <a:ea typeface="微软雅黑" panose="020B0503020204020204" pitchFamily="34" charset="-122"/>
              </a:rPr>
              <a:t>示，它表示了一个多层神经网络，需要注意，网络中所有连接都有对应的权重和偏置。但是图中只标记了三个权重</a:t>
            </a:r>
            <a:r>
              <a:rPr lang="en-US" altLang="zh-CN" sz="1600" dirty="0">
                <a:latin typeface="微软雅黑" panose="020B0503020204020204" pitchFamily="34" charset="-122"/>
                <a:ea typeface="微软雅黑" panose="020B0503020204020204" pitchFamily="34" charset="-122"/>
              </a:rPr>
              <a:t> </a:t>
            </a:r>
            <a:r>
              <a:rPr lang="en-US" altLang="zh-CN" sz="1600" dirty="0" smtClean="0">
                <a:latin typeface="微软雅黑" panose="020B0503020204020204" pitchFamily="34" charset="-122"/>
                <a:ea typeface="微软雅黑" panose="020B0503020204020204" pitchFamily="34" charset="-122"/>
              </a:rPr>
              <a:t>w1</a:t>
            </a:r>
            <a:r>
              <a:rPr lang="zh-CN" altLang="zh-CN"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w2</a:t>
            </a:r>
            <a:r>
              <a:rPr lang="zh-CN" altLang="zh-CN" sz="1600" dirty="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 w3 </a:t>
            </a:r>
            <a:r>
              <a:rPr lang="zh-CN" altLang="zh-CN" sz="1600" dirty="0">
                <a:latin typeface="微软雅黑" panose="020B0503020204020204" pitchFamily="34" charset="-122"/>
                <a:ea typeface="微软雅黑" panose="020B0503020204020204" pitchFamily="34" charset="-122"/>
              </a:rPr>
              <a:t>。</a:t>
            </a:r>
            <a:r>
              <a:rPr lang="zh-CN" altLang="zh-CN" sz="1600" dirty="0"/>
              <a:t> </a:t>
            </a:r>
          </a:p>
        </p:txBody>
      </p:sp>
      <p:sp>
        <p:nvSpPr>
          <p:cNvPr id="25"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26" name="对象 25"/>
          <p:cNvGraphicFramePr>
            <a:graphicFrameLocks noChangeAspect="1"/>
          </p:cNvGraphicFramePr>
          <p:nvPr/>
        </p:nvGraphicFramePr>
        <p:xfrm>
          <a:off x="575468" y="2518905"/>
          <a:ext cx="3562350" cy="2038350"/>
        </p:xfrm>
        <a:graphic>
          <a:graphicData uri="http://schemas.openxmlformats.org/presentationml/2006/ole">
            <mc:AlternateContent xmlns:mc="http://schemas.openxmlformats.org/markup-compatibility/2006">
              <mc:Choice xmlns:v="urn:schemas-microsoft-com:vml" Requires="v">
                <p:oleObj spid="_x0000_s7366" r:id="rId6" imgW="5918200" imgH="3403600" progId="Visio.Drawing.15">
                  <p:embed/>
                </p:oleObj>
              </mc:Choice>
              <mc:Fallback>
                <p:oleObj r:id="rId6" imgW="5918200" imgH="3403600" progId="Visio.Drawing.15">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468" y="2518905"/>
                        <a:ext cx="3562350" cy="203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矩形 32"/>
          <p:cNvSpPr/>
          <p:nvPr/>
        </p:nvSpPr>
        <p:spPr>
          <a:xfrm>
            <a:off x="1423072" y="4641811"/>
            <a:ext cx="1564852" cy="369332"/>
          </a:xfrm>
          <a:prstGeom prst="rect">
            <a:avLst/>
          </a:prstGeom>
        </p:spPr>
        <p:txBody>
          <a:bodyPr wrap="none">
            <a:spAutoFit/>
          </a:bodyPr>
          <a:lstStyle/>
          <a:p>
            <a:r>
              <a:rPr lang="zh-CN" altLang="zh-CN" dirty="0"/>
              <a:t> </a:t>
            </a:r>
            <a:r>
              <a:rPr lang="zh-CN" altLang="en-US" sz="1100" b="1" dirty="0">
                <a:solidFill>
                  <a:schemeClr val="tx1">
                    <a:lumMod val="75000"/>
                    <a:lumOff val="25000"/>
                  </a:schemeClr>
                </a:solidFill>
              </a:rPr>
              <a:t>多</a:t>
            </a:r>
            <a:r>
              <a:rPr lang="zh-CN" altLang="zh-CN" sz="1100" b="1" dirty="0" smtClean="0">
                <a:solidFill>
                  <a:schemeClr val="tx1">
                    <a:lumMod val="75000"/>
                    <a:lumOff val="25000"/>
                  </a:schemeClr>
                </a:solidFill>
              </a:rPr>
              <a:t>层</a:t>
            </a:r>
            <a:r>
              <a:rPr lang="zh-CN" altLang="zh-CN" sz="1100" b="1" dirty="0">
                <a:solidFill>
                  <a:schemeClr val="tx1">
                    <a:lumMod val="75000"/>
                    <a:lumOff val="25000"/>
                  </a:schemeClr>
                </a:solidFill>
              </a:rPr>
              <a:t>神经网络示意图 </a:t>
            </a:r>
            <a:endParaRPr lang="zh-CN" altLang="en-US" b="1" dirty="0">
              <a:solidFill>
                <a:schemeClr val="tx1">
                  <a:lumMod val="75000"/>
                  <a:lumOff val="25000"/>
                </a:schemeClr>
              </a:solidFill>
            </a:endParaRPr>
          </a:p>
        </p:txBody>
      </p:sp>
      <p:sp>
        <p:nvSpPr>
          <p:cNvPr id="52" name="Rectangle 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53" name="对象 52"/>
          <p:cNvGraphicFramePr>
            <a:graphicFrameLocks noChangeAspect="1"/>
          </p:cNvGraphicFramePr>
          <p:nvPr/>
        </p:nvGraphicFramePr>
        <p:xfrm>
          <a:off x="5501531" y="2518920"/>
          <a:ext cx="2205487" cy="1017917"/>
        </p:xfrm>
        <a:graphic>
          <a:graphicData uri="http://schemas.openxmlformats.org/presentationml/2006/ole">
            <mc:AlternateContent xmlns:mc="http://schemas.openxmlformats.org/markup-compatibility/2006">
              <mc:Choice xmlns:v="urn:schemas-microsoft-com:vml" Requires="v">
                <p:oleObj spid="_x0000_s7367" r:id="rId8" imgW="990600" imgH="457200" progId="Unknown">
                  <p:embed/>
                </p:oleObj>
              </mc:Choice>
              <mc:Fallback>
                <p:oleObj r:id="rId8" imgW="990600" imgH="457200" progId="Unknown">
                  <p:embed/>
                  <p:pic>
                    <p:nvPicPr>
                      <p:cNvPr id="0" name="Object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1531" y="2518920"/>
                        <a:ext cx="2205487" cy="1017917"/>
                      </a:xfrm>
                      <a:prstGeom prst="rect">
                        <a:avLst/>
                      </a:prstGeom>
                      <a:noFill/>
                    </p:spPr>
                  </p:pic>
                </p:oleObj>
              </mc:Fallback>
            </mc:AlternateContent>
          </a:graphicData>
        </a:graphic>
      </p:graphicFrame>
      <p:sp>
        <p:nvSpPr>
          <p:cNvPr id="54" name="Rectangle 3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55" name="对象 54"/>
          <p:cNvGraphicFramePr>
            <a:graphicFrameLocks noChangeAspect="1"/>
          </p:cNvGraphicFramePr>
          <p:nvPr/>
        </p:nvGraphicFramePr>
        <p:xfrm>
          <a:off x="5545568" y="3787003"/>
          <a:ext cx="2161437" cy="750499"/>
        </p:xfrm>
        <a:graphic>
          <a:graphicData uri="http://schemas.openxmlformats.org/presentationml/2006/ole">
            <mc:AlternateContent xmlns:mc="http://schemas.openxmlformats.org/markup-compatibility/2006">
              <mc:Choice xmlns:v="urn:schemas-microsoft-com:vml" Requires="v">
                <p:oleObj spid="_x0000_s7368" r:id="rId10" imgW="685800" imgH="241300" progId="Unknown">
                  <p:embed/>
                </p:oleObj>
              </mc:Choice>
              <mc:Fallback>
                <p:oleObj r:id="rId10" imgW="685800" imgH="241300" progId="Unknown">
                  <p:embed/>
                  <p:pic>
                    <p:nvPicPr>
                      <p:cNvPr id="0" name="Object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45568" y="3787003"/>
                        <a:ext cx="2161437" cy="750499"/>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834604"/>
            <a:ext cx="9144000" cy="36933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398645" cy="848995"/>
          </a:xfrm>
          <a:prstGeom prst="rect">
            <a:avLst/>
          </a:prstGeom>
          <a:noFill/>
        </p:spPr>
        <p:txBody>
          <a:bodyPr wrap="none" rtlCol="0">
            <a:spAutoFit/>
          </a:bodyPr>
          <a:lstStyle/>
          <a:p>
            <a:pPr algn="l"/>
            <a:r>
              <a:rPr lang="en-US" altLang="zh-CN" sz="2400" b="1" spc="225" dirty="0" smtClean="0">
                <a:solidFill>
                  <a:prstClr val="white"/>
                </a:solidFill>
              </a:rPr>
              <a:t>6.2</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人脑神经系统与深度学习</a:t>
            </a:r>
            <a:endParaRPr lang="zh-CN" altLang="en-US" sz="2400" spc="225" dirty="0" smtClean="0">
              <a:solidFill>
                <a:schemeClr val="bg1"/>
              </a:solidFill>
              <a:latin typeface="微软雅黑" panose="020B0503020204020204" pitchFamily="34" charset="-122"/>
              <a:ea typeface="微软雅黑" panose="020B0503020204020204" pitchFamily="34" charset="-122"/>
            </a:endParaRP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34604"/>
            <a:ext cx="2173993" cy="369332"/>
          </a:xfrm>
          <a:prstGeom prst="rect">
            <a:avLst/>
          </a:prstGeom>
          <a:noFill/>
        </p:spPr>
        <p:txBody>
          <a:bodyPr wrap="none" rtlCol="0">
            <a:spAutoFit/>
          </a:bodyPr>
          <a:lstStyle/>
          <a:p>
            <a:pPr algn="l"/>
            <a:r>
              <a:rPr lang="en-US" altLang="zh-CN" b="1" dirty="0" smtClean="0">
                <a:solidFill>
                  <a:schemeClr val="bg1"/>
                </a:solidFill>
              </a:rPr>
              <a:t>4</a:t>
            </a:r>
            <a:r>
              <a:rPr lang="zh-CN" altLang="en-US" b="1" dirty="0" smtClean="0">
                <a:solidFill>
                  <a:schemeClr val="bg1"/>
                </a:solidFill>
              </a:rPr>
              <a:t>、误差逆传播算法</a:t>
            </a:r>
          </a:p>
        </p:txBody>
      </p:sp>
      <p:pic>
        <p:nvPicPr>
          <p:cNvPr id="39"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24</a:t>
            </a:fld>
            <a:endParaRPr lang="zh-CN" altLang="en-US" dirty="0"/>
          </a:p>
        </p:txBody>
      </p:sp>
      <p:sp>
        <p:nvSpPr>
          <p:cNvPr id="11" name="矩形 10"/>
          <p:cNvSpPr/>
          <p:nvPr/>
        </p:nvSpPr>
        <p:spPr>
          <a:xfrm>
            <a:off x="452232" y="1370018"/>
            <a:ext cx="8105172" cy="1156855"/>
          </a:xfrm>
          <a:prstGeom prst="rect">
            <a:avLst/>
          </a:prstGeom>
        </p:spPr>
        <p:txBody>
          <a:bodyPr wrap="square">
            <a:spAutoFit/>
          </a:bodyPr>
          <a:lstStyle/>
          <a:p>
            <a:pPr>
              <a:lnSpc>
                <a:spcPct val="150000"/>
              </a:lnSpc>
            </a:pPr>
            <a:r>
              <a:rPr lang="zh-CN" altLang="zh-CN" sz="1600" dirty="0"/>
              <a:t>多层网络的学习能力比单层感知机强得多，如果想要训练多层网络，误差逆传播（简称</a:t>
            </a:r>
            <a:r>
              <a:rPr lang="en-US" altLang="zh-CN" sz="1600" dirty="0"/>
              <a:t>BP</a:t>
            </a:r>
            <a:r>
              <a:rPr lang="zh-CN" altLang="zh-CN" sz="1600" dirty="0"/>
              <a:t>）是迄今为止最杰出的神经网络学习算法。</a:t>
            </a:r>
            <a:r>
              <a:rPr lang="en-US" altLang="zh-CN" sz="1600" dirty="0"/>
              <a:t>BP</a:t>
            </a:r>
            <a:r>
              <a:rPr lang="zh-CN" altLang="zh-CN" sz="1600" dirty="0"/>
              <a:t>是一种按误差逆传播算法训练的多层前馈网络，是目前应用最广泛的神经网络模型之一。</a:t>
            </a:r>
          </a:p>
        </p:txBody>
      </p:sp>
      <p:pic>
        <p:nvPicPr>
          <p:cNvPr id="25" name="图片 24" descr="D:\QQ\QQfile\MobileFile\TK[XNA]S0TXSP{(3Z@39Z(X_mh1488770649100.jpg"/>
          <p:cNvPicPr/>
          <p:nvPr/>
        </p:nvPicPr>
        <p:blipFill>
          <a:blip r:embed="rId6">
            <a:extLst>
              <a:ext uri="{BEBA8EAE-BF5A-486C-A8C5-ECC9F3942E4B}">
                <a14:imgProps xmlns:a14="http://schemas.microsoft.com/office/drawing/2010/main">
                  <a14:imgLayer r:embed="rId7">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546370" y="3171225"/>
            <a:ext cx="3974501" cy="1507880"/>
          </a:xfrm>
          <a:prstGeom prst="rect">
            <a:avLst/>
          </a:prstGeom>
          <a:noFill/>
          <a:ln>
            <a:noFill/>
          </a:ln>
        </p:spPr>
      </p:pic>
      <p:sp>
        <p:nvSpPr>
          <p:cNvPr id="15" name="矩形 14"/>
          <p:cNvSpPr/>
          <p:nvPr/>
        </p:nvSpPr>
        <p:spPr>
          <a:xfrm>
            <a:off x="2074563" y="4576390"/>
            <a:ext cx="1172116" cy="261610"/>
          </a:xfrm>
          <a:prstGeom prst="rect">
            <a:avLst/>
          </a:prstGeom>
        </p:spPr>
        <p:txBody>
          <a:bodyPr wrap="none">
            <a:spAutoFit/>
          </a:bodyPr>
          <a:lstStyle/>
          <a:p>
            <a:r>
              <a:rPr lang="zh-CN" altLang="zh-CN" sz="1100" b="1" dirty="0">
                <a:solidFill>
                  <a:schemeClr val="tx1">
                    <a:lumMod val="75000"/>
                    <a:lumOff val="25000"/>
                  </a:schemeClr>
                </a:solidFill>
              </a:rPr>
              <a:t>梯度下降示意图</a:t>
            </a:r>
            <a:endParaRPr lang="zh-CN" altLang="en-US" sz="1100" b="1" dirty="0">
              <a:solidFill>
                <a:schemeClr val="tx1">
                  <a:lumMod val="75000"/>
                  <a:lumOff val="25000"/>
                </a:schemeClr>
              </a:solidFill>
            </a:endParaRPr>
          </a:p>
        </p:txBody>
      </p:sp>
      <p:sp>
        <p:nvSpPr>
          <p:cNvPr id="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8" name="对象 17"/>
          <p:cNvGraphicFramePr>
            <a:graphicFrameLocks noChangeAspect="1"/>
          </p:cNvGraphicFramePr>
          <p:nvPr/>
        </p:nvGraphicFramePr>
        <p:xfrm>
          <a:off x="5819320" y="2821012"/>
          <a:ext cx="2158708" cy="517585"/>
        </p:xfrm>
        <a:graphic>
          <a:graphicData uri="http://schemas.openxmlformats.org/presentationml/2006/ole">
            <mc:AlternateContent xmlns:mc="http://schemas.openxmlformats.org/markup-compatibility/2006">
              <mc:Choice xmlns:v="urn:schemas-microsoft-com:vml" Requires="v">
                <p:oleObj spid="_x0000_s8399" r:id="rId8" imgW="1651000" imgH="393700" progId="Equation.DSMT4">
                  <p:embed/>
                </p:oleObj>
              </mc:Choice>
              <mc:Fallback>
                <p:oleObj r:id="rId8" imgW="1651000" imgH="3937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9320" y="2821012"/>
                        <a:ext cx="2158708" cy="517585"/>
                      </a:xfrm>
                      <a:prstGeom prst="rect">
                        <a:avLst/>
                      </a:prstGeom>
                      <a:noFill/>
                    </p:spPr>
                  </p:pic>
                </p:oleObj>
              </mc:Fallback>
            </mc:AlternateContent>
          </a:graphicData>
        </a:graphic>
      </p:graphicFrame>
      <p:sp>
        <p:nvSpPr>
          <p:cNvPr id="1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20" name="对象 19"/>
          <p:cNvGraphicFramePr>
            <a:graphicFrameLocks noChangeAspect="1"/>
          </p:cNvGraphicFramePr>
          <p:nvPr/>
        </p:nvGraphicFramePr>
        <p:xfrm>
          <a:off x="4977861" y="3516778"/>
          <a:ext cx="3848057" cy="603849"/>
        </p:xfrm>
        <a:graphic>
          <a:graphicData uri="http://schemas.openxmlformats.org/presentationml/2006/ole">
            <mc:AlternateContent xmlns:mc="http://schemas.openxmlformats.org/markup-compatibility/2006">
              <mc:Choice xmlns:v="urn:schemas-microsoft-com:vml" Requires="v">
                <p:oleObj spid="_x0000_s8400" r:id="rId10" imgW="3098800" imgH="482600" progId="Equation.3">
                  <p:embed/>
                </p:oleObj>
              </mc:Choice>
              <mc:Fallback>
                <p:oleObj r:id="rId10" imgW="3098800" imgH="482600"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77861" y="3516778"/>
                        <a:ext cx="3848057" cy="603849"/>
                      </a:xfrm>
                      <a:prstGeom prst="rect">
                        <a:avLst/>
                      </a:prstGeom>
                      <a:noFill/>
                    </p:spPr>
                  </p:pic>
                </p:oleObj>
              </mc:Fallback>
            </mc:AlternateContent>
          </a:graphicData>
        </a:graphic>
      </p:graphicFrame>
      <p:graphicFrame>
        <p:nvGraphicFramePr>
          <p:cNvPr id="21" name="对象 20"/>
          <p:cNvGraphicFramePr>
            <a:graphicFrameLocks noChangeAspect="1"/>
          </p:cNvGraphicFramePr>
          <p:nvPr/>
        </p:nvGraphicFramePr>
        <p:xfrm>
          <a:off x="6280037" y="4327140"/>
          <a:ext cx="1185240" cy="357000"/>
        </p:xfrm>
        <a:graphic>
          <a:graphicData uri="http://schemas.openxmlformats.org/presentationml/2006/ole">
            <mc:AlternateContent xmlns:mc="http://schemas.openxmlformats.org/markup-compatibility/2006">
              <mc:Choice xmlns:v="urn:schemas-microsoft-com:vml" Requires="v">
                <p:oleObj spid="_x0000_s8401" r:id="rId12" imgW="787400" imgH="228600" progId="Equation.DSMT4">
                  <p:embed/>
                </p:oleObj>
              </mc:Choice>
              <mc:Fallback>
                <p:oleObj r:id="rId12" imgW="787400" imgH="228600" progId="Equation.DSMT4">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80037" y="4327140"/>
                        <a:ext cx="1185240" cy="357000"/>
                      </a:xfrm>
                      <a:prstGeom prst="rect">
                        <a:avLst/>
                      </a:prstGeom>
                      <a:noFill/>
                    </p:spPr>
                  </p:pic>
                </p:oleObj>
              </mc:Fallback>
            </mc:AlternateContent>
          </a:graphicData>
        </a:graphic>
      </p:graphicFrame>
      <p:graphicFrame>
        <p:nvGraphicFramePr>
          <p:cNvPr id="22" name="对象 21"/>
          <p:cNvGraphicFramePr>
            <a:graphicFrameLocks noChangeAspect="1"/>
          </p:cNvGraphicFramePr>
          <p:nvPr/>
        </p:nvGraphicFramePr>
        <p:xfrm>
          <a:off x="6314543" y="4605098"/>
          <a:ext cx="1055731" cy="337834"/>
        </p:xfrm>
        <a:graphic>
          <a:graphicData uri="http://schemas.openxmlformats.org/presentationml/2006/ole">
            <mc:AlternateContent xmlns:mc="http://schemas.openxmlformats.org/markup-compatibility/2006">
              <mc:Choice xmlns:v="urn:schemas-microsoft-com:vml" Requires="v">
                <p:oleObj spid="_x0000_s8402" r:id="rId14" imgW="711200" imgH="228600" progId="Equation.DSMT4">
                  <p:embed/>
                </p:oleObj>
              </mc:Choice>
              <mc:Fallback>
                <p:oleObj r:id="rId14" imgW="711200" imgH="228600"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14543" y="4605098"/>
                        <a:ext cx="1055731" cy="337834"/>
                      </a:xfrm>
                      <a:prstGeom prst="rect">
                        <a:avLst/>
                      </a:prstGeom>
                      <a:noFill/>
                    </p:spPr>
                  </p:pic>
                </p:oleObj>
              </mc:Fallback>
            </mc:AlternateContent>
          </a:graphicData>
        </a:graphic>
      </p:graphicFrame>
      <p:sp>
        <p:nvSpPr>
          <p:cNvPr id="26"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48982" y="693762"/>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50955" y="1169836"/>
              <a:ext cx="1442090" cy="548640"/>
            </a:xfrm>
            <a:prstGeom prst="rect">
              <a:avLst/>
            </a:prstGeom>
            <a:noFill/>
          </p:spPr>
          <p:txBody>
            <a:bodyPr wrap="none" rtlCol="0">
              <a:spAutoFit/>
            </a:bodyPr>
            <a:lstStyle/>
            <a:p>
              <a:pPr algn="ctr"/>
              <a:r>
                <a:rPr lang="zh-CN" altLang="en-US" sz="2800" dirty="0" smtClean="0">
                  <a:solidFill>
                    <a:schemeClr val="accent4"/>
                  </a:solidFill>
                </a:rPr>
                <a:t>第六章　深度学习</a:t>
              </a:r>
              <a:endParaRPr lang="zh-CN" altLang="en-US" sz="2800" dirty="0">
                <a:solidFill>
                  <a:schemeClr val="accent4"/>
                </a:solidFill>
              </a:endParaRPr>
            </a:p>
          </p:txBody>
        </p:sp>
      </p:grpSp>
      <p:grpSp>
        <p:nvGrpSpPr>
          <p:cNvPr id="4" name="组合 3"/>
          <p:cNvGrpSpPr/>
          <p:nvPr/>
        </p:nvGrpSpPr>
        <p:grpSpPr>
          <a:xfrm>
            <a:off x="1605915" y="1593215"/>
            <a:ext cx="5707380" cy="2383790"/>
            <a:chOff x="2717" y="4033"/>
            <a:chExt cx="8988" cy="3754"/>
          </a:xfrm>
        </p:grpSpPr>
        <p:grpSp>
          <p:nvGrpSpPr>
            <p:cNvPr id="67" name="组合 66"/>
            <p:cNvGrpSpPr/>
            <p:nvPr/>
          </p:nvGrpSpPr>
          <p:grpSpPr>
            <a:xfrm>
              <a:off x="2717" y="4033"/>
              <a:ext cx="8966" cy="751"/>
              <a:chOff x="1807265" y="2462595"/>
              <a:chExt cx="5693399" cy="410086"/>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465" y="2462595"/>
                <a:ext cx="3730618" cy="357298"/>
              </a:xfrm>
              <a:prstGeom prst="rect">
                <a:avLst/>
              </a:prstGeom>
            </p:spPr>
            <p:txBody>
              <a:bodyPr wrap="squar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概述</a:t>
                </a:r>
              </a:p>
            </p:txBody>
          </p:sp>
        </p:grpSp>
        <p:grpSp>
          <p:nvGrpSpPr>
            <p:cNvPr id="68" name="组合 67"/>
            <p:cNvGrpSpPr/>
            <p:nvPr/>
          </p:nvGrpSpPr>
          <p:grpSpPr>
            <a:xfrm>
              <a:off x="2717" y="5039"/>
              <a:ext cx="8966" cy="722"/>
              <a:chOff x="1807265" y="2935089"/>
              <a:chExt cx="5693399" cy="3942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560" y="2946009"/>
                <a:ext cx="4739631" cy="357267"/>
              </a:xfrm>
              <a:prstGeom prst="rect">
                <a:avLst/>
              </a:prstGeom>
            </p:spPr>
            <p:txBody>
              <a:bodyPr wrap="squar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人脑神经系统与深度学习</a:t>
                </a:r>
              </a:p>
            </p:txBody>
          </p:sp>
        </p:grpSp>
        <p:grpSp>
          <p:nvGrpSpPr>
            <p:cNvPr id="69" name="组合 68"/>
            <p:cNvGrpSpPr/>
            <p:nvPr/>
          </p:nvGrpSpPr>
          <p:grpSpPr>
            <a:xfrm>
              <a:off x="2739" y="6065"/>
              <a:ext cx="8966" cy="722"/>
              <a:chOff x="1821235" y="3400693"/>
              <a:chExt cx="5693399" cy="394200"/>
            </a:xfrm>
          </p:grpSpPr>
          <p:sp>
            <p:nvSpPr>
              <p:cNvPr id="51" name="圆角矩形 50"/>
              <p:cNvSpPr/>
              <p:nvPr/>
            </p:nvSpPr>
            <p:spPr>
              <a:xfrm>
                <a:off x="1821235" y="3400693"/>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3D89BC"/>
                  </a:solidFill>
                </a:endParaRPr>
              </a:p>
            </p:txBody>
          </p:sp>
          <p:sp>
            <p:nvSpPr>
              <p:cNvPr id="52" name="矩形 51"/>
              <p:cNvSpPr/>
              <p:nvPr/>
            </p:nvSpPr>
            <p:spPr>
              <a:xfrm>
                <a:off x="1881560" y="3411613"/>
                <a:ext cx="3061964" cy="357267"/>
              </a:xfrm>
              <a:prstGeom prst="rect">
                <a:avLst/>
              </a:prstGeom>
            </p:spPr>
            <p:txBody>
              <a:bodyPr wrap="squar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6.3</a:t>
                </a:r>
                <a:r>
                  <a:rPr lang="zh-CN" altLang="en-US" sz="2100" spc="225" dirty="0">
                    <a:solidFill>
                      <a:schemeClr val="bg1"/>
                    </a:solidFill>
                    <a:latin typeface="微软雅黑" panose="020B0503020204020204" pitchFamily="34" charset="-122"/>
                    <a:ea typeface="微软雅黑" panose="020B0503020204020204" pitchFamily="34" charset="-122"/>
                  </a:rPr>
                  <a:t>　深度神经网络</a:t>
                </a:r>
              </a:p>
            </p:txBody>
          </p:sp>
        </p:grpSp>
        <p:grpSp>
          <p:nvGrpSpPr>
            <p:cNvPr id="72" name="组合 71"/>
            <p:cNvGrpSpPr/>
            <p:nvPr/>
          </p:nvGrpSpPr>
          <p:grpSpPr>
            <a:xfrm>
              <a:off x="2739" y="7058"/>
              <a:ext cx="8966" cy="729"/>
              <a:chOff x="1821063" y="3615174"/>
              <a:chExt cx="5693399" cy="398518"/>
            </a:xfrm>
          </p:grpSpPr>
          <p:sp>
            <p:nvSpPr>
              <p:cNvPr id="65" name="圆角矩形 64"/>
              <p:cNvSpPr/>
              <p:nvPr/>
            </p:nvSpPr>
            <p:spPr>
              <a:xfrm>
                <a:off x="1821063" y="361949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66" name="矩形 65"/>
              <p:cNvSpPr/>
              <p:nvPr/>
            </p:nvSpPr>
            <p:spPr>
              <a:xfrm>
                <a:off x="1890278" y="3615174"/>
                <a:ext cx="3212459" cy="357697"/>
              </a:xfrm>
              <a:prstGeom prst="rect">
                <a:avLst/>
              </a:prstGeom>
            </p:spPr>
            <p:txBody>
              <a:bodyPr wrap="squar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6.4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软硬件实现</a:t>
                </a:r>
              </a:p>
            </p:txBody>
          </p:sp>
        </p:gr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694680" cy="319405"/>
          </a:xfrm>
          <a:prstGeom prst="rect">
            <a:avLst/>
          </a:prstGeom>
        </p:spPr>
        <p:txBody>
          <a:bodyPr wrap="none">
            <a:spAutoFit/>
          </a:bodyPr>
          <a:lstStyle/>
          <a:p>
            <a:r>
              <a:rPr lang="zh-CN" altLang="en-US" sz="1400" dirty="0" smtClean="0">
                <a:solidFill>
                  <a:schemeClr val="bg1"/>
                </a:solidFill>
              </a:rPr>
              <a:t>全国高校标准教材</a:t>
            </a:r>
            <a:r>
              <a:rPr lang="en-US" altLang="zh-CN" sz="1400" dirty="0" smtClean="0">
                <a:solidFill>
                  <a:schemeClr val="bg1"/>
                </a:solidFill>
              </a:rPr>
              <a:t>《</a:t>
            </a:r>
            <a:r>
              <a:rPr lang="zh-CN" altLang="en-US" sz="1400" dirty="0" smtClean="0">
                <a:solidFill>
                  <a:schemeClr val="bg1"/>
                </a:solidFill>
              </a:rPr>
              <a:t>云计算</a:t>
            </a:r>
            <a:r>
              <a:rPr lang="en-US" altLang="zh-CN" sz="1400" dirty="0" smtClean="0">
                <a:solidFill>
                  <a:schemeClr val="bg1"/>
                </a:solidFill>
              </a:rPr>
              <a:t>》</a:t>
            </a:r>
            <a:r>
              <a:rPr lang="zh-CN" altLang="en-US" sz="1400" dirty="0" smtClean="0">
                <a:solidFill>
                  <a:schemeClr val="bg1"/>
                </a:solidFill>
              </a:rPr>
              <a:t>姊妹篇，剖析大数据核心技术和实战应用</a:t>
            </a:r>
            <a:endParaRPr lang="zh-CN" altLang="en-US" sz="140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5" name="Imagen 5" descr="C:\Users\Design\Documents\Edu\Product Launch\sha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6045791"/>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55"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25</a:t>
            </a:fld>
            <a:endParaRPr lang="zh-CN" altLang="en-US" dirty="0"/>
          </a:p>
        </p:txBody>
      </p:sp>
      <p:sp>
        <p:nvSpPr>
          <p:cNvPr id="5" name="圆角矩形 4"/>
          <p:cNvSpPr/>
          <p:nvPr/>
        </p:nvSpPr>
        <p:spPr>
          <a:xfrm>
            <a:off x="1619885" y="4124261"/>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15" name="圆角矩形 14"/>
          <p:cNvSpPr/>
          <p:nvPr/>
        </p:nvSpPr>
        <p:spPr>
          <a:xfrm>
            <a:off x="1605915" y="4745291"/>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16" name="矩形 15"/>
          <p:cNvSpPr/>
          <p:nvPr/>
        </p:nvSpPr>
        <p:spPr>
          <a:xfrm>
            <a:off x="1689100" y="4124325"/>
            <a:ext cx="4218305" cy="414020"/>
          </a:xfrm>
          <a:prstGeom prst="rect">
            <a:avLst/>
          </a:prstGeom>
        </p:spPr>
        <p:txBody>
          <a:bodyPr wrap="squar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手写体数字识别项目实例</a:t>
            </a:r>
          </a:p>
        </p:txBody>
      </p:sp>
      <p:sp>
        <p:nvSpPr>
          <p:cNvPr id="18" name="矩形 17"/>
          <p:cNvSpPr/>
          <p:nvPr/>
        </p:nvSpPr>
        <p:spPr>
          <a:xfrm>
            <a:off x="1689100" y="4719955"/>
            <a:ext cx="3371850" cy="415498"/>
          </a:xfrm>
          <a:prstGeom prst="rect">
            <a:avLst/>
          </a:prstGeom>
        </p:spPr>
        <p:txBody>
          <a:bodyPr wrap="squar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6.6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深度学习应用</a:t>
            </a:r>
          </a:p>
        </p:txBody>
      </p:sp>
      <p:sp>
        <p:nvSpPr>
          <p:cNvPr id="2" name="圆角矩形 1"/>
          <p:cNvSpPr/>
          <p:nvPr/>
        </p:nvSpPr>
        <p:spPr>
          <a:xfrm>
            <a:off x="1605915" y="5315521"/>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17" name="矩形 16"/>
          <p:cNvSpPr/>
          <p:nvPr/>
        </p:nvSpPr>
        <p:spPr>
          <a:xfrm>
            <a:off x="1689100" y="5315585"/>
            <a:ext cx="2205990" cy="415498"/>
          </a:xfrm>
          <a:prstGeom prst="rect">
            <a:avLst/>
          </a:prstGeom>
        </p:spPr>
        <p:txBody>
          <a:bodyPr wrap="squar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731770" cy="848995"/>
          </a:xfrm>
          <a:prstGeom prst="rect">
            <a:avLst/>
          </a:prstGeom>
          <a:noFill/>
        </p:spPr>
        <p:txBody>
          <a:bodyPr wrap="none" rtlCol="0">
            <a:spAutoFit/>
          </a:bodyPr>
          <a:lstStyle/>
          <a:p>
            <a:pPr algn="l"/>
            <a:r>
              <a:rPr lang="en-US" altLang="zh-CN" sz="2400" b="1" spc="225" dirty="0" smtClean="0">
                <a:solidFill>
                  <a:prstClr val="white"/>
                </a:solidFill>
              </a:rPr>
              <a:t>6.3</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深度神经网络</a:t>
            </a: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28675"/>
            <a:ext cx="1667444" cy="369332"/>
          </a:xfrm>
          <a:prstGeom prst="rect">
            <a:avLst/>
          </a:prstGeom>
          <a:noFill/>
        </p:spPr>
        <p:txBody>
          <a:bodyPr wrap="none" rtlCol="0">
            <a:spAutoFit/>
          </a:bodyPr>
          <a:lstStyle/>
          <a:p>
            <a:pPr algn="l"/>
            <a:r>
              <a:rPr lang="en-US" altLang="zh-CN" b="1" dirty="0" smtClean="0">
                <a:solidFill>
                  <a:srgbClr val="3D89BC"/>
                </a:solidFill>
              </a:rPr>
              <a:t>6.3.1</a:t>
            </a:r>
            <a:r>
              <a:rPr lang="zh-CN" altLang="en-US" b="1" dirty="0" smtClean="0">
                <a:solidFill>
                  <a:srgbClr val="3D89BC"/>
                </a:solidFill>
              </a:rPr>
              <a:t>整体架构</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26</a:t>
            </a:fld>
            <a:endParaRPr lang="zh-CN" altLang="en-US" dirty="0"/>
          </a:p>
        </p:txBody>
      </p:sp>
      <p:sp>
        <p:nvSpPr>
          <p:cNvPr id="11" name="矩形 10"/>
          <p:cNvSpPr/>
          <p:nvPr/>
        </p:nvSpPr>
        <p:spPr>
          <a:xfrm>
            <a:off x="443230" y="1419225"/>
            <a:ext cx="8344535" cy="338554"/>
          </a:xfrm>
          <a:prstGeom prst="rect">
            <a:avLst/>
          </a:prstGeom>
        </p:spPr>
        <p:txBody>
          <a:bodyPr wrap="square">
            <a:spAutoFit/>
          </a:bodyPr>
          <a:lstStyle/>
          <a:p>
            <a:r>
              <a:rPr lang="zh-CN" sz="1600" dirty="0">
                <a:solidFill>
                  <a:schemeClr val="tx1"/>
                </a:solidFill>
              </a:rPr>
              <a:t>深度神经网络</a:t>
            </a:r>
            <a:r>
              <a:rPr altLang="zh-CN" sz="1600" dirty="0">
                <a:solidFill>
                  <a:schemeClr val="tx1"/>
                </a:solidFill>
              </a:rPr>
              <a:t>发展到今天，学术界已经提出了多种网络模型，其中影响力较大的有以下几种</a:t>
            </a:r>
            <a:r>
              <a:rPr lang="zh-CN" sz="1600" dirty="0">
                <a:solidFill>
                  <a:schemeClr val="tx1"/>
                </a:solidFill>
              </a:rPr>
              <a:t>：</a:t>
            </a:r>
          </a:p>
        </p:txBody>
      </p:sp>
      <p:sp>
        <p:nvSpPr>
          <p:cNvPr id="12" name="矩形 11"/>
          <p:cNvSpPr/>
          <p:nvPr/>
        </p:nvSpPr>
        <p:spPr>
          <a:xfrm>
            <a:off x="420852" y="2337593"/>
            <a:ext cx="1585748" cy="1041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卷积神经</a:t>
            </a:r>
          </a:p>
          <a:p>
            <a:pPr algn="ctr"/>
            <a:r>
              <a:rPr lang="zh-CN" altLang="en-US" sz="2000" dirty="0" smtClean="0"/>
              <a:t>网络</a:t>
            </a:r>
          </a:p>
        </p:txBody>
      </p:sp>
      <p:sp>
        <p:nvSpPr>
          <p:cNvPr id="13" name="矩形 12"/>
          <p:cNvSpPr/>
          <p:nvPr/>
        </p:nvSpPr>
        <p:spPr>
          <a:xfrm>
            <a:off x="2191648" y="2337593"/>
            <a:ext cx="6591705" cy="1041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600" dirty="0">
                <a:solidFill>
                  <a:schemeClr val="tx1">
                    <a:lumMod val="75000"/>
                    <a:lumOff val="25000"/>
                  </a:schemeClr>
                </a:solidFill>
              </a:rPr>
              <a:t>包含三种类型的层，分别是卷积层、下采样层及全连接层。通过卷积核与上一层输出进行卷积作为卷积层的输出，这样可以达到权值共享的目的；下采样是在卷积层的基础上，在一个固定区域中采样一个点，使得整个网络具有一定的缩放、平移及形变不变性。</a:t>
            </a:r>
          </a:p>
        </p:txBody>
      </p:sp>
      <p:sp>
        <p:nvSpPr>
          <p:cNvPr id="14" name="矩形 13"/>
          <p:cNvSpPr/>
          <p:nvPr/>
        </p:nvSpPr>
        <p:spPr>
          <a:xfrm>
            <a:off x="420852" y="3515121"/>
            <a:ext cx="1585748" cy="10414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深度置信</a:t>
            </a:r>
          </a:p>
          <a:p>
            <a:pPr algn="ctr"/>
            <a:r>
              <a:rPr lang="zh-CN" altLang="en-US" sz="2000" dirty="0" smtClean="0"/>
              <a:t>网络</a:t>
            </a:r>
          </a:p>
        </p:txBody>
      </p:sp>
      <p:sp>
        <p:nvSpPr>
          <p:cNvPr id="15" name="矩形 14"/>
          <p:cNvSpPr/>
          <p:nvPr/>
        </p:nvSpPr>
        <p:spPr>
          <a:xfrm>
            <a:off x="2191648" y="3515121"/>
            <a:ext cx="6591705" cy="1041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600" dirty="0">
                <a:solidFill>
                  <a:schemeClr val="tx1">
                    <a:lumMod val="75000"/>
                    <a:lumOff val="25000"/>
                  </a:schemeClr>
                </a:solidFill>
              </a:rPr>
              <a:t>由若干层受限玻尔兹曼机及一个反向传播网络组成。深度置信网络的训练过程分为两步，首先利用贪婪算法无监督地训练每一层受限玻尔兹曼机，然后将上一步训练得到的数据作为网络初始值，利用BP算法有监督地训练整个网络。</a:t>
            </a:r>
          </a:p>
        </p:txBody>
      </p:sp>
      <p:sp>
        <p:nvSpPr>
          <p:cNvPr id="16" name="矩形 15"/>
          <p:cNvSpPr/>
          <p:nvPr/>
        </p:nvSpPr>
        <p:spPr>
          <a:xfrm>
            <a:off x="420852" y="4692650"/>
            <a:ext cx="1585748" cy="1041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循环神经</a:t>
            </a:r>
          </a:p>
          <a:p>
            <a:pPr algn="ctr"/>
            <a:r>
              <a:rPr lang="zh-CN" altLang="en-US" sz="2000" dirty="0" smtClean="0"/>
              <a:t>网络</a:t>
            </a:r>
          </a:p>
        </p:txBody>
      </p:sp>
      <p:sp>
        <p:nvSpPr>
          <p:cNvPr id="47" name="矩形 46"/>
          <p:cNvSpPr/>
          <p:nvPr/>
        </p:nvSpPr>
        <p:spPr>
          <a:xfrm>
            <a:off x="2191648" y="4692650"/>
            <a:ext cx="6591705" cy="1041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600" dirty="0">
                <a:solidFill>
                  <a:schemeClr val="tx1">
                    <a:lumMod val="75000"/>
                    <a:lumOff val="25000"/>
                  </a:schemeClr>
                </a:solidFill>
              </a:rPr>
              <a:t>该网络与传统前馈网络的区别在于，隐层的输入不仅包括输入层的数据，还包括前一时刻的隐层数据。这种结构的网络能有效处理序列数据，如自然语言处理。</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731770" cy="848995"/>
          </a:xfrm>
          <a:prstGeom prst="rect">
            <a:avLst/>
          </a:prstGeom>
          <a:noFill/>
        </p:spPr>
        <p:txBody>
          <a:bodyPr wrap="none" rtlCol="0">
            <a:spAutoFit/>
          </a:bodyPr>
          <a:lstStyle/>
          <a:p>
            <a:pPr algn="l"/>
            <a:r>
              <a:rPr lang="en-US" altLang="zh-CN" sz="2400" b="1" spc="225" dirty="0" smtClean="0">
                <a:solidFill>
                  <a:prstClr val="white"/>
                </a:solidFill>
              </a:rPr>
              <a:t>6.3</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深度神经网络</a:t>
            </a: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38200"/>
            <a:ext cx="2108200" cy="368300"/>
          </a:xfrm>
          <a:prstGeom prst="rect">
            <a:avLst/>
          </a:prstGeom>
          <a:noFill/>
        </p:spPr>
        <p:txBody>
          <a:bodyPr wrap="none" rtlCol="0">
            <a:spAutoFit/>
          </a:bodyPr>
          <a:lstStyle/>
          <a:p>
            <a:pPr algn="l"/>
            <a:r>
              <a:rPr lang="en-US" altLang="zh-CN" b="1" dirty="0" smtClean="0">
                <a:solidFill>
                  <a:srgbClr val="3D89BC"/>
                </a:solidFill>
              </a:rPr>
              <a:t>6.3.2</a:t>
            </a:r>
            <a:r>
              <a:rPr lang="zh-CN" altLang="en-US" b="1" dirty="0" smtClean="0">
                <a:solidFill>
                  <a:srgbClr val="3D89BC"/>
                </a:solidFill>
              </a:rPr>
              <a:t>卷积神经网络</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27</a:t>
            </a:fld>
            <a:endParaRPr lang="zh-CN" altLang="en-US" dirty="0"/>
          </a:p>
        </p:txBody>
      </p:sp>
      <p:grpSp>
        <p:nvGrpSpPr>
          <p:cNvPr id="11" name="组合 10"/>
          <p:cNvGrpSpPr/>
          <p:nvPr>
            <p:custDataLst>
              <p:tags r:id="rId1"/>
            </p:custDataLst>
          </p:nvPr>
        </p:nvGrpSpPr>
        <p:grpSpPr>
          <a:xfrm>
            <a:off x="1789291" y="1473330"/>
            <a:ext cx="6320790" cy="955864"/>
            <a:chOff x="1789291" y="1720980"/>
            <a:chExt cx="6320790" cy="955864"/>
          </a:xfrm>
        </p:grpSpPr>
        <p:sp>
          <p:nvSpPr>
            <p:cNvPr id="12" name="椭圆 11"/>
            <p:cNvSpPr/>
            <p:nvPr>
              <p:custDataLst>
                <p:tags r:id="rId14"/>
              </p:custDataLst>
            </p:nvPr>
          </p:nvSpPr>
          <p:spPr>
            <a:xfrm>
              <a:off x="1789291" y="1820134"/>
              <a:ext cx="757558" cy="757556"/>
            </a:xfrm>
            <a:prstGeom prst="ellipse">
              <a:avLst/>
            </a:prstGeom>
            <a:solidFill>
              <a:sysClr val="window" lastClr="FFFFFF"/>
            </a:solidFill>
            <a:ln>
              <a:noFill/>
            </a:ln>
            <a:effectLst>
              <a:innerShdw blurRad="203200">
                <a:srgbClr val="09BCED">
                  <a:lumMod val="75000"/>
                  <a:alpha val="73000"/>
                </a:srgbClr>
              </a:innerShdw>
            </a:effectLst>
          </p:spPr>
          <p:style>
            <a:lnRef idx="2">
              <a:srgbClr val="09BCED">
                <a:shade val="50000"/>
              </a:srgbClr>
            </a:lnRef>
            <a:fillRef idx="1">
              <a:srgbClr val="09BCED"/>
            </a:fillRef>
            <a:effectRef idx="0">
              <a:srgbClr val="09BCED"/>
            </a:effectRef>
            <a:fontRef idx="minor">
              <a:sysClr val="window" lastClr="FFFFFF"/>
            </a:fontRef>
          </p:style>
          <p:txBody>
            <a:bodyPr lIns="0" tIns="0" rIns="0" bIns="0" rtlCol="0" anchor="ctr">
              <a:normAutofit/>
            </a:bodyPr>
            <a:lstStyle/>
            <a:p>
              <a:pPr algn="ctr"/>
              <a:endParaRPr lang="zh-CN" altLang="en-US" sz="1400">
                <a:solidFill>
                  <a:srgbClr val="09BCED">
                    <a:lumMod val="75000"/>
                  </a:srgbClr>
                </a:solidFill>
                <a:sym typeface="Arial" panose="020B0604020202020204" pitchFamily="34" charset="0"/>
              </a:endParaRPr>
            </a:p>
          </p:txBody>
        </p:sp>
        <p:sp>
          <p:nvSpPr>
            <p:cNvPr id="18" name="文本框 17"/>
            <p:cNvSpPr txBox="1"/>
            <p:nvPr>
              <p:custDataLst>
                <p:tags r:id="rId15"/>
              </p:custDataLst>
            </p:nvPr>
          </p:nvSpPr>
          <p:spPr>
            <a:xfrm>
              <a:off x="2879724" y="1720980"/>
              <a:ext cx="873577" cy="955864"/>
            </a:xfrm>
            <a:prstGeom prst="rect">
              <a:avLst/>
            </a:prstGeom>
            <a:noFill/>
          </p:spPr>
          <p:txBody>
            <a:bodyPr wrap="square" lIns="0" tIns="0" rIns="0" bIns="0" rtlCol="0" anchor="ctr" anchorCtr="0">
              <a:normAutofit/>
            </a:bodyPr>
            <a:lstStyle/>
            <a:p>
              <a:pPr algn="ctr"/>
              <a:r>
                <a:rPr lang="en-US" altLang="zh-CN" sz="2000" dirty="0">
                  <a:solidFill>
                    <a:srgbClr val="3D89BC"/>
                  </a:solidFill>
                  <a:latin typeface="微软雅黑" panose="020B0503020204020204" pitchFamily="34" charset="-122"/>
                  <a:ea typeface="微软雅黑" panose="020B0503020204020204" pitchFamily="34" charset="-122"/>
                  <a:cs typeface="+mn-ea"/>
                  <a:sym typeface="Arial" panose="020B0604020202020204" pitchFamily="34" charset="0"/>
                </a:rPr>
                <a:t>局部感受区域</a:t>
              </a:r>
            </a:p>
          </p:txBody>
        </p:sp>
        <p:sp>
          <p:nvSpPr>
            <p:cNvPr id="25" name="文本框 24"/>
            <p:cNvSpPr txBox="1"/>
            <p:nvPr>
              <p:custDataLst>
                <p:tags r:id="rId16"/>
              </p:custDataLst>
            </p:nvPr>
          </p:nvSpPr>
          <p:spPr>
            <a:xfrm>
              <a:off x="4084181" y="1839725"/>
              <a:ext cx="4025900" cy="718185"/>
            </a:xfrm>
            <a:prstGeom prst="rect">
              <a:avLst/>
            </a:prstGeom>
            <a:noFill/>
          </p:spPr>
          <p:txBody>
            <a:bodyPr wrap="square" lIns="0" tIns="0" rIns="0" bIns="0" rtlCol="0" anchor="ctr" anchorCtr="0">
              <a:normAutofit fontScale="90000"/>
            </a:bodyPr>
            <a:lstStyle/>
            <a:p>
              <a:pPr>
                <a:lnSpc>
                  <a:spcPct val="110000"/>
                </a:lnSpc>
              </a:pPr>
              <a:r>
                <a:rPr lang="da-DK" altLang="zh-CN" dirty="0" smtClean="0">
                  <a:solidFill>
                    <a:sysClr val="windowText" lastClr="000000">
                      <a:lumMod val="65000"/>
                      <a:lumOff val="35000"/>
                    </a:sysClr>
                  </a:solidFill>
                  <a:sym typeface="Arial" panose="020B0604020202020204" pitchFamily="34" charset="0"/>
                </a:rPr>
                <a:t>在卷积神经网络中，神经元只对视野中的某一区域产生响应，被称为局部感受区域</a:t>
              </a:r>
              <a:r>
                <a:rPr lang="zh-CN" altLang="da-DK" dirty="0" smtClean="0">
                  <a:solidFill>
                    <a:sysClr val="windowText" lastClr="000000">
                      <a:lumMod val="65000"/>
                      <a:lumOff val="35000"/>
                    </a:sysClr>
                  </a:solidFill>
                  <a:sym typeface="Arial" panose="020B0604020202020204" pitchFamily="34" charset="0"/>
                </a:rPr>
                <a:t>。</a:t>
              </a:r>
            </a:p>
          </p:txBody>
        </p:sp>
        <p:sp>
          <p:nvSpPr>
            <p:cNvPr id="29" name="KSO_Shape"/>
            <p:cNvSpPr/>
            <p:nvPr>
              <p:custDataLst>
                <p:tags r:id="rId17"/>
              </p:custDataLst>
            </p:nvPr>
          </p:nvSpPr>
          <p:spPr bwMode="auto">
            <a:xfrm>
              <a:off x="2046443" y="2054974"/>
              <a:ext cx="243252" cy="287874"/>
            </a:xfrm>
            <a:custGeom>
              <a:avLst/>
              <a:gdLst>
                <a:gd name="T0" fmla="*/ 863428 w 1966913"/>
                <a:gd name="T1" fmla="*/ 1097231 h 2327275"/>
                <a:gd name="T2" fmla="*/ 770330 w 1966913"/>
                <a:gd name="T3" fmla="*/ 995043 h 2327275"/>
                <a:gd name="T4" fmla="*/ 745648 w 1966913"/>
                <a:gd name="T5" fmla="*/ 1036395 h 2327275"/>
                <a:gd name="T6" fmla="*/ 941803 w 1966913"/>
                <a:gd name="T7" fmla="*/ 1041158 h 2327275"/>
                <a:gd name="T8" fmla="*/ 925565 w 1966913"/>
                <a:gd name="T9" fmla="*/ 995692 h 2327275"/>
                <a:gd name="T10" fmla="*/ 742401 w 1966913"/>
                <a:gd name="T11" fmla="*/ 955423 h 2327275"/>
                <a:gd name="T12" fmla="*/ 933359 w 1966913"/>
                <a:gd name="T13" fmla="*/ 977073 h 2327275"/>
                <a:gd name="T14" fmla="*/ 935741 w 1966913"/>
                <a:gd name="T15" fmla="*/ 929226 h 2327275"/>
                <a:gd name="T16" fmla="*/ 1130380 w 1966913"/>
                <a:gd name="T17" fmla="*/ 825521 h 2327275"/>
                <a:gd name="T18" fmla="*/ 1164155 w 1966913"/>
                <a:gd name="T19" fmla="*/ 788284 h 2327275"/>
                <a:gd name="T20" fmla="*/ 528276 w 1966913"/>
                <a:gd name="T21" fmla="*/ 810367 h 2327275"/>
                <a:gd name="T22" fmla="*/ 619858 w 1966913"/>
                <a:gd name="T23" fmla="*/ 753210 h 2327275"/>
                <a:gd name="T24" fmla="*/ 1277172 w 1966913"/>
                <a:gd name="T25" fmla="*/ 526532 h 2327275"/>
                <a:gd name="T26" fmla="*/ 1265264 w 1966913"/>
                <a:gd name="T27" fmla="*/ 477819 h 2327275"/>
                <a:gd name="T28" fmla="*/ 404434 w 1966913"/>
                <a:gd name="T29" fmla="*/ 505748 h 2327275"/>
                <a:gd name="T30" fmla="*/ 536286 w 1966913"/>
                <a:gd name="T31" fmla="*/ 497088 h 2327275"/>
                <a:gd name="T32" fmla="*/ 858564 w 1966913"/>
                <a:gd name="T33" fmla="*/ 336617 h 2327275"/>
                <a:gd name="T34" fmla="*/ 795736 w 1966913"/>
                <a:gd name="T35" fmla="*/ 369597 h 2327275"/>
                <a:gd name="T36" fmla="*/ 713261 w 1966913"/>
                <a:gd name="T37" fmla="*/ 442280 h 2327275"/>
                <a:gd name="T38" fmla="*/ 683897 w 1966913"/>
                <a:gd name="T39" fmla="*/ 539265 h 2327275"/>
                <a:gd name="T40" fmla="*/ 636830 w 1966913"/>
                <a:gd name="T41" fmla="*/ 517134 h 2327275"/>
                <a:gd name="T42" fmla="*/ 684113 w 1966913"/>
                <a:gd name="T43" fmla="*/ 373285 h 2327275"/>
                <a:gd name="T44" fmla="*/ 827258 w 1966913"/>
                <a:gd name="T45" fmla="*/ 304072 h 2327275"/>
                <a:gd name="T46" fmla="*/ 691089 w 1966913"/>
                <a:gd name="T47" fmla="*/ 297690 h 2327275"/>
                <a:gd name="T48" fmla="*/ 580021 w 1966913"/>
                <a:gd name="T49" fmla="*/ 473490 h 2327275"/>
                <a:gd name="T50" fmla="*/ 598856 w 1966913"/>
                <a:gd name="T51" fmla="*/ 635866 h 2327275"/>
                <a:gd name="T52" fmla="*/ 697151 w 1966913"/>
                <a:gd name="T53" fmla="*/ 768365 h 2327275"/>
                <a:gd name="T54" fmla="*/ 708409 w 1966913"/>
                <a:gd name="T55" fmla="*/ 863626 h 2327275"/>
                <a:gd name="T56" fmla="*/ 756473 w 1966913"/>
                <a:gd name="T57" fmla="*/ 905195 h 2327275"/>
                <a:gd name="T58" fmla="*/ 966701 w 1966913"/>
                <a:gd name="T59" fmla="*/ 887225 h 2327275"/>
                <a:gd name="T60" fmla="*/ 985970 w 1966913"/>
                <a:gd name="T61" fmla="*/ 829202 h 2327275"/>
                <a:gd name="T62" fmla="*/ 1060665 w 1966913"/>
                <a:gd name="T63" fmla="*/ 688043 h 2327275"/>
                <a:gd name="T64" fmla="*/ 1113926 w 1966913"/>
                <a:gd name="T65" fmla="*/ 528914 h 2327275"/>
                <a:gd name="T66" fmla="*/ 1035334 w 1966913"/>
                <a:gd name="T67" fmla="*/ 327784 h 2327275"/>
                <a:gd name="T68" fmla="*/ 879666 w 1966913"/>
                <a:gd name="T69" fmla="*/ 250926 h 2327275"/>
                <a:gd name="T70" fmla="*/ 1047675 w 1966913"/>
                <a:gd name="T71" fmla="*/ 272143 h 2327275"/>
                <a:gd name="T72" fmla="*/ 1162207 w 1966913"/>
                <a:gd name="T73" fmla="*/ 201347 h 2327275"/>
                <a:gd name="T74" fmla="*/ 531523 w 1966913"/>
                <a:gd name="T75" fmla="*/ 196584 h 2327275"/>
                <a:gd name="T76" fmla="*/ 632199 w 1966913"/>
                <a:gd name="T77" fmla="*/ 282318 h 2327275"/>
                <a:gd name="T78" fmla="*/ 824240 w 1966913"/>
                <a:gd name="T79" fmla="*/ 73827 h 2327275"/>
                <a:gd name="T80" fmla="*/ 874470 w 1966913"/>
                <a:gd name="T81" fmla="*/ 91581 h 2327275"/>
                <a:gd name="T82" fmla="*/ 916689 w 1966913"/>
                <a:gd name="T83" fmla="*/ 5412 h 2327275"/>
                <a:gd name="T84" fmla="*/ 1319823 w 1966913"/>
                <a:gd name="T85" fmla="*/ 138129 h 2327275"/>
                <a:gd name="T86" fmla="*/ 1480255 w 1966913"/>
                <a:gd name="T87" fmla="*/ 287732 h 2327275"/>
                <a:gd name="T88" fmla="*/ 1575085 w 1966913"/>
                <a:gd name="T89" fmla="*/ 471758 h 2327275"/>
                <a:gd name="T90" fmla="*/ 1609725 w 1966913"/>
                <a:gd name="T91" fmla="*/ 701466 h 2327275"/>
                <a:gd name="T92" fmla="*/ 1577249 w 1966913"/>
                <a:gd name="T93" fmla="*/ 943082 h 2327275"/>
                <a:gd name="T94" fmla="*/ 1389538 w 1966913"/>
                <a:gd name="T95" fmla="*/ 1273897 h 2327275"/>
                <a:gd name="T96" fmla="*/ 574392 w 1966913"/>
                <a:gd name="T97" fmla="*/ 1716860 h 2327275"/>
                <a:gd name="T98" fmla="*/ 319997 w 1966913"/>
                <a:gd name="T99" fmla="*/ 1770336 h 2327275"/>
                <a:gd name="T100" fmla="*/ 227115 w 1966913"/>
                <a:gd name="T101" fmla="*/ 1688498 h 2327275"/>
                <a:gd name="T102" fmla="*/ 235343 w 1966913"/>
                <a:gd name="T103" fmla="*/ 1565308 h 2327275"/>
                <a:gd name="T104" fmla="*/ 148956 w 1966913"/>
                <a:gd name="T105" fmla="*/ 1440603 h 2327275"/>
                <a:gd name="T106" fmla="*/ 177535 w 1966913"/>
                <a:gd name="T107" fmla="*/ 1387994 h 2327275"/>
                <a:gd name="T108" fmla="*/ 89417 w 1966913"/>
                <a:gd name="T109" fmla="*/ 1305723 h 2327275"/>
                <a:gd name="T110" fmla="*/ 115398 w 1966913"/>
                <a:gd name="T111" fmla="*/ 1257876 h 2327275"/>
                <a:gd name="T112" fmla="*/ 45033 w 1966913"/>
                <a:gd name="T113" fmla="*/ 1226483 h 2327275"/>
                <a:gd name="T114" fmla="*/ 0 w 1966913"/>
                <a:gd name="T115" fmla="*/ 1162615 h 2327275"/>
                <a:gd name="T116" fmla="*/ 121460 w 1966913"/>
                <a:gd name="T117" fmla="*/ 855183 h 2327275"/>
                <a:gd name="T118" fmla="*/ 120811 w 1966913"/>
                <a:gd name="T119" fmla="*/ 727879 h 2327275"/>
                <a:gd name="T120" fmla="*/ 196371 w 1966913"/>
                <a:gd name="T121" fmla="*/ 372816 h 2327275"/>
                <a:gd name="T122" fmla="*/ 421754 w 1966913"/>
                <a:gd name="T123" fmla="*/ 110849 h 2327275"/>
                <a:gd name="T124" fmla="*/ 768598 w 1966913"/>
                <a:gd name="T125" fmla="*/ 866 h 2327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66913" h="2327275">
                  <a:moveTo>
                    <a:pt x="954753" y="1302893"/>
                  </a:moveTo>
                  <a:lnTo>
                    <a:pt x="954489" y="1306067"/>
                  </a:lnTo>
                  <a:lnTo>
                    <a:pt x="954753" y="1309506"/>
                  </a:lnTo>
                  <a:lnTo>
                    <a:pt x="955547" y="1313209"/>
                  </a:lnTo>
                  <a:lnTo>
                    <a:pt x="957134" y="1316118"/>
                  </a:lnTo>
                  <a:lnTo>
                    <a:pt x="959251" y="1319292"/>
                  </a:lnTo>
                  <a:lnTo>
                    <a:pt x="961896" y="1322466"/>
                  </a:lnTo>
                  <a:lnTo>
                    <a:pt x="965071" y="1325111"/>
                  </a:lnTo>
                  <a:lnTo>
                    <a:pt x="968510" y="1328020"/>
                  </a:lnTo>
                  <a:lnTo>
                    <a:pt x="972478" y="1330136"/>
                  </a:lnTo>
                  <a:lnTo>
                    <a:pt x="976182" y="1332517"/>
                  </a:lnTo>
                  <a:lnTo>
                    <a:pt x="980679" y="1334368"/>
                  </a:lnTo>
                  <a:lnTo>
                    <a:pt x="985176" y="1336219"/>
                  </a:lnTo>
                  <a:lnTo>
                    <a:pt x="990467" y="1337542"/>
                  </a:lnTo>
                  <a:lnTo>
                    <a:pt x="995229" y="1338864"/>
                  </a:lnTo>
                  <a:lnTo>
                    <a:pt x="1000255" y="1339658"/>
                  </a:lnTo>
                  <a:lnTo>
                    <a:pt x="1005282" y="1339922"/>
                  </a:lnTo>
                  <a:lnTo>
                    <a:pt x="1010308" y="1340451"/>
                  </a:lnTo>
                  <a:lnTo>
                    <a:pt x="1015335" y="1340451"/>
                  </a:lnTo>
                  <a:lnTo>
                    <a:pt x="1050255" y="1340451"/>
                  </a:lnTo>
                  <a:lnTo>
                    <a:pt x="1055017" y="1340451"/>
                  </a:lnTo>
                  <a:lnTo>
                    <a:pt x="1060043" y="1339922"/>
                  </a:lnTo>
                  <a:lnTo>
                    <a:pt x="1065070" y="1339658"/>
                  </a:lnTo>
                  <a:lnTo>
                    <a:pt x="1070096" y="1338864"/>
                  </a:lnTo>
                  <a:lnTo>
                    <a:pt x="1075123" y="1337542"/>
                  </a:lnTo>
                  <a:lnTo>
                    <a:pt x="1079884" y="1336219"/>
                  </a:lnTo>
                  <a:lnTo>
                    <a:pt x="1084646" y="1334368"/>
                  </a:lnTo>
                  <a:lnTo>
                    <a:pt x="1088879" y="1332517"/>
                  </a:lnTo>
                  <a:lnTo>
                    <a:pt x="1093112" y="1330136"/>
                  </a:lnTo>
                  <a:lnTo>
                    <a:pt x="1097080" y="1328020"/>
                  </a:lnTo>
                  <a:lnTo>
                    <a:pt x="1100519" y="1325111"/>
                  </a:lnTo>
                  <a:lnTo>
                    <a:pt x="1103429" y="1322466"/>
                  </a:lnTo>
                  <a:lnTo>
                    <a:pt x="1106075" y="1319292"/>
                  </a:lnTo>
                  <a:lnTo>
                    <a:pt x="1108191" y="1316118"/>
                  </a:lnTo>
                  <a:lnTo>
                    <a:pt x="1109778" y="1313209"/>
                  </a:lnTo>
                  <a:lnTo>
                    <a:pt x="1110836" y="1309506"/>
                  </a:lnTo>
                  <a:lnTo>
                    <a:pt x="1111101" y="1306067"/>
                  </a:lnTo>
                  <a:lnTo>
                    <a:pt x="1110836" y="1302893"/>
                  </a:lnTo>
                  <a:lnTo>
                    <a:pt x="1048668" y="1302893"/>
                  </a:lnTo>
                  <a:lnTo>
                    <a:pt x="1016657" y="1302893"/>
                  </a:lnTo>
                  <a:lnTo>
                    <a:pt x="954753" y="1302893"/>
                  </a:lnTo>
                  <a:close/>
                  <a:moveTo>
                    <a:pt x="941261" y="1215611"/>
                  </a:moveTo>
                  <a:lnTo>
                    <a:pt x="937822" y="1215875"/>
                  </a:lnTo>
                  <a:lnTo>
                    <a:pt x="934383" y="1216404"/>
                  </a:lnTo>
                  <a:lnTo>
                    <a:pt x="931208" y="1217462"/>
                  </a:lnTo>
                  <a:lnTo>
                    <a:pt x="928034" y="1218520"/>
                  </a:lnTo>
                  <a:lnTo>
                    <a:pt x="924859" y="1219842"/>
                  </a:lnTo>
                  <a:lnTo>
                    <a:pt x="922214" y="1221694"/>
                  </a:lnTo>
                  <a:lnTo>
                    <a:pt x="919568" y="1223545"/>
                  </a:lnTo>
                  <a:lnTo>
                    <a:pt x="916923" y="1225661"/>
                  </a:lnTo>
                  <a:lnTo>
                    <a:pt x="914806" y="1228306"/>
                  </a:lnTo>
                  <a:lnTo>
                    <a:pt x="912955" y="1230951"/>
                  </a:lnTo>
                  <a:lnTo>
                    <a:pt x="911103" y="1233596"/>
                  </a:lnTo>
                  <a:lnTo>
                    <a:pt x="909780" y="1236770"/>
                  </a:lnTo>
                  <a:lnTo>
                    <a:pt x="908722" y="1239944"/>
                  </a:lnTo>
                  <a:lnTo>
                    <a:pt x="907664" y="1243118"/>
                  </a:lnTo>
                  <a:lnTo>
                    <a:pt x="907135" y="1246556"/>
                  </a:lnTo>
                  <a:lnTo>
                    <a:pt x="906870" y="1249995"/>
                  </a:lnTo>
                  <a:lnTo>
                    <a:pt x="907135" y="1253698"/>
                  </a:lnTo>
                  <a:lnTo>
                    <a:pt x="907664" y="1256872"/>
                  </a:lnTo>
                  <a:lnTo>
                    <a:pt x="908722" y="1260310"/>
                  </a:lnTo>
                  <a:lnTo>
                    <a:pt x="909780" y="1263484"/>
                  </a:lnTo>
                  <a:lnTo>
                    <a:pt x="911103" y="1266129"/>
                  </a:lnTo>
                  <a:lnTo>
                    <a:pt x="912955" y="1269303"/>
                  </a:lnTo>
                  <a:lnTo>
                    <a:pt x="914806" y="1271948"/>
                  </a:lnTo>
                  <a:lnTo>
                    <a:pt x="916923" y="1274328"/>
                  </a:lnTo>
                  <a:lnTo>
                    <a:pt x="919568" y="1276444"/>
                  </a:lnTo>
                  <a:lnTo>
                    <a:pt x="922214" y="1278560"/>
                  </a:lnTo>
                  <a:lnTo>
                    <a:pt x="924859" y="1280147"/>
                  </a:lnTo>
                  <a:lnTo>
                    <a:pt x="928034" y="1281734"/>
                  </a:lnTo>
                  <a:lnTo>
                    <a:pt x="931208" y="1282792"/>
                  </a:lnTo>
                  <a:lnTo>
                    <a:pt x="934383" y="1283585"/>
                  </a:lnTo>
                  <a:lnTo>
                    <a:pt x="937822" y="1284114"/>
                  </a:lnTo>
                  <a:lnTo>
                    <a:pt x="941261" y="1284114"/>
                  </a:lnTo>
                  <a:lnTo>
                    <a:pt x="1124064" y="1284114"/>
                  </a:lnTo>
                  <a:lnTo>
                    <a:pt x="1127768" y="1284114"/>
                  </a:lnTo>
                  <a:lnTo>
                    <a:pt x="1130942" y="1283585"/>
                  </a:lnTo>
                  <a:lnTo>
                    <a:pt x="1134381" y="1282792"/>
                  </a:lnTo>
                  <a:lnTo>
                    <a:pt x="1137556" y="1281734"/>
                  </a:lnTo>
                  <a:lnTo>
                    <a:pt x="1140466" y="1280147"/>
                  </a:lnTo>
                  <a:lnTo>
                    <a:pt x="1143376" y="1278560"/>
                  </a:lnTo>
                  <a:lnTo>
                    <a:pt x="1146021" y="1276444"/>
                  </a:lnTo>
                  <a:lnTo>
                    <a:pt x="1148402" y="1274328"/>
                  </a:lnTo>
                  <a:lnTo>
                    <a:pt x="1150783" y="1271948"/>
                  </a:lnTo>
                  <a:lnTo>
                    <a:pt x="1152635" y="1269303"/>
                  </a:lnTo>
                  <a:lnTo>
                    <a:pt x="1154222" y="1266129"/>
                  </a:lnTo>
                  <a:lnTo>
                    <a:pt x="1155810" y="1263484"/>
                  </a:lnTo>
                  <a:lnTo>
                    <a:pt x="1156868" y="1260310"/>
                  </a:lnTo>
                  <a:lnTo>
                    <a:pt x="1157661" y="1256872"/>
                  </a:lnTo>
                  <a:lnTo>
                    <a:pt x="1158191" y="1253698"/>
                  </a:lnTo>
                  <a:lnTo>
                    <a:pt x="1158191" y="1249995"/>
                  </a:lnTo>
                  <a:lnTo>
                    <a:pt x="1158191" y="1246556"/>
                  </a:lnTo>
                  <a:lnTo>
                    <a:pt x="1157661" y="1243118"/>
                  </a:lnTo>
                  <a:lnTo>
                    <a:pt x="1156868" y="1239944"/>
                  </a:lnTo>
                  <a:lnTo>
                    <a:pt x="1155810" y="1236770"/>
                  </a:lnTo>
                  <a:lnTo>
                    <a:pt x="1154222" y="1233596"/>
                  </a:lnTo>
                  <a:lnTo>
                    <a:pt x="1152635" y="1230951"/>
                  </a:lnTo>
                  <a:lnTo>
                    <a:pt x="1150783" y="1228306"/>
                  </a:lnTo>
                  <a:lnTo>
                    <a:pt x="1148402" y="1225661"/>
                  </a:lnTo>
                  <a:lnTo>
                    <a:pt x="1146021" y="1223545"/>
                  </a:lnTo>
                  <a:lnTo>
                    <a:pt x="1143376" y="1221694"/>
                  </a:lnTo>
                  <a:lnTo>
                    <a:pt x="1140466" y="1219842"/>
                  </a:lnTo>
                  <a:lnTo>
                    <a:pt x="1137556" y="1218520"/>
                  </a:lnTo>
                  <a:lnTo>
                    <a:pt x="1134381" y="1217462"/>
                  </a:lnTo>
                  <a:lnTo>
                    <a:pt x="1130942" y="1216404"/>
                  </a:lnTo>
                  <a:lnTo>
                    <a:pt x="1127768" y="1215875"/>
                  </a:lnTo>
                  <a:lnTo>
                    <a:pt x="1124064" y="1215611"/>
                  </a:lnTo>
                  <a:lnTo>
                    <a:pt x="941261" y="1215611"/>
                  </a:lnTo>
                  <a:close/>
                  <a:moveTo>
                    <a:pt x="941261" y="1129121"/>
                  </a:moveTo>
                  <a:lnTo>
                    <a:pt x="937822" y="1129386"/>
                  </a:lnTo>
                  <a:lnTo>
                    <a:pt x="934383" y="1130179"/>
                  </a:lnTo>
                  <a:lnTo>
                    <a:pt x="931208" y="1130973"/>
                  </a:lnTo>
                  <a:lnTo>
                    <a:pt x="928034" y="1132031"/>
                  </a:lnTo>
                  <a:lnTo>
                    <a:pt x="924859" y="1133353"/>
                  </a:lnTo>
                  <a:lnTo>
                    <a:pt x="922214" y="1135205"/>
                  </a:lnTo>
                  <a:lnTo>
                    <a:pt x="919568" y="1137056"/>
                  </a:lnTo>
                  <a:lnTo>
                    <a:pt x="916923" y="1139437"/>
                  </a:lnTo>
                  <a:lnTo>
                    <a:pt x="914806" y="1141817"/>
                  </a:lnTo>
                  <a:lnTo>
                    <a:pt x="912955" y="1144462"/>
                  </a:lnTo>
                  <a:lnTo>
                    <a:pt x="911103" y="1147107"/>
                  </a:lnTo>
                  <a:lnTo>
                    <a:pt x="909780" y="1150281"/>
                  </a:lnTo>
                  <a:lnTo>
                    <a:pt x="908722" y="1153455"/>
                  </a:lnTo>
                  <a:lnTo>
                    <a:pt x="907664" y="1156629"/>
                  </a:lnTo>
                  <a:lnTo>
                    <a:pt x="907135" y="1160067"/>
                  </a:lnTo>
                  <a:lnTo>
                    <a:pt x="906870" y="1163505"/>
                  </a:lnTo>
                  <a:lnTo>
                    <a:pt x="907135" y="1167208"/>
                  </a:lnTo>
                  <a:lnTo>
                    <a:pt x="907664" y="1170382"/>
                  </a:lnTo>
                  <a:lnTo>
                    <a:pt x="908722" y="1173821"/>
                  </a:lnTo>
                  <a:lnTo>
                    <a:pt x="909780" y="1176995"/>
                  </a:lnTo>
                  <a:lnTo>
                    <a:pt x="911103" y="1179640"/>
                  </a:lnTo>
                  <a:lnTo>
                    <a:pt x="912955" y="1182813"/>
                  </a:lnTo>
                  <a:lnTo>
                    <a:pt x="914806" y="1185458"/>
                  </a:lnTo>
                  <a:lnTo>
                    <a:pt x="916923" y="1187839"/>
                  </a:lnTo>
                  <a:lnTo>
                    <a:pt x="919568" y="1189955"/>
                  </a:lnTo>
                  <a:lnTo>
                    <a:pt x="922214" y="1191806"/>
                  </a:lnTo>
                  <a:lnTo>
                    <a:pt x="924859" y="1193658"/>
                  </a:lnTo>
                  <a:lnTo>
                    <a:pt x="928034" y="1195245"/>
                  </a:lnTo>
                  <a:lnTo>
                    <a:pt x="931208" y="1196303"/>
                  </a:lnTo>
                  <a:lnTo>
                    <a:pt x="934383" y="1197096"/>
                  </a:lnTo>
                  <a:lnTo>
                    <a:pt x="937822" y="1197625"/>
                  </a:lnTo>
                  <a:lnTo>
                    <a:pt x="941261" y="1197625"/>
                  </a:lnTo>
                  <a:lnTo>
                    <a:pt x="1124064" y="1197625"/>
                  </a:lnTo>
                  <a:lnTo>
                    <a:pt x="1127768" y="1197625"/>
                  </a:lnTo>
                  <a:lnTo>
                    <a:pt x="1130942" y="1197096"/>
                  </a:lnTo>
                  <a:lnTo>
                    <a:pt x="1134381" y="1196303"/>
                  </a:lnTo>
                  <a:lnTo>
                    <a:pt x="1137556" y="1195245"/>
                  </a:lnTo>
                  <a:lnTo>
                    <a:pt x="1140466" y="1193658"/>
                  </a:lnTo>
                  <a:lnTo>
                    <a:pt x="1143376" y="1191806"/>
                  </a:lnTo>
                  <a:lnTo>
                    <a:pt x="1146021" y="1189955"/>
                  </a:lnTo>
                  <a:lnTo>
                    <a:pt x="1148402" y="1187839"/>
                  </a:lnTo>
                  <a:lnTo>
                    <a:pt x="1150783" y="1185458"/>
                  </a:lnTo>
                  <a:lnTo>
                    <a:pt x="1152635" y="1182813"/>
                  </a:lnTo>
                  <a:lnTo>
                    <a:pt x="1154222" y="1179640"/>
                  </a:lnTo>
                  <a:lnTo>
                    <a:pt x="1155810" y="1176995"/>
                  </a:lnTo>
                  <a:lnTo>
                    <a:pt x="1156868" y="1173821"/>
                  </a:lnTo>
                  <a:lnTo>
                    <a:pt x="1157661" y="1170382"/>
                  </a:lnTo>
                  <a:lnTo>
                    <a:pt x="1158191" y="1167208"/>
                  </a:lnTo>
                  <a:lnTo>
                    <a:pt x="1158191" y="1163505"/>
                  </a:lnTo>
                  <a:lnTo>
                    <a:pt x="1158191" y="1160067"/>
                  </a:lnTo>
                  <a:lnTo>
                    <a:pt x="1157661" y="1156629"/>
                  </a:lnTo>
                  <a:lnTo>
                    <a:pt x="1156868" y="1153455"/>
                  </a:lnTo>
                  <a:lnTo>
                    <a:pt x="1155810" y="1150281"/>
                  </a:lnTo>
                  <a:lnTo>
                    <a:pt x="1154222" y="1147107"/>
                  </a:lnTo>
                  <a:lnTo>
                    <a:pt x="1152635" y="1144462"/>
                  </a:lnTo>
                  <a:lnTo>
                    <a:pt x="1150783" y="1141817"/>
                  </a:lnTo>
                  <a:lnTo>
                    <a:pt x="1148402" y="1139437"/>
                  </a:lnTo>
                  <a:lnTo>
                    <a:pt x="1146021" y="1137056"/>
                  </a:lnTo>
                  <a:lnTo>
                    <a:pt x="1143376" y="1135205"/>
                  </a:lnTo>
                  <a:lnTo>
                    <a:pt x="1140466" y="1133353"/>
                  </a:lnTo>
                  <a:lnTo>
                    <a:pt x="1137556" y="1132031"/>
                  </a:lnTo>
                  <a:lnTo>
                    <a:pt x="1134381" y="1130973"/>
                  </a:lnTo>
                  <a:lnTo>
                    <a:pt x="1130942" y="1130179"/>
                  </a:lnTo>
                  <a:lnTo>
                    <a:pt x="1127768" y="1129386"/>
                  </a:lnTo>
                  <a:lnTo>
                    <a:pt x="1124064" y="1129121"/>
                  </a:lnTo>
                  <a:lnTo>
                    <a:pt x="941261" y="1129121"/>
                  </a:lnTo>
                  <a:close/>
                  <a:moveTo>
                    <a:pt x="1341787" y="876266"/>
                  </a:moveTo>
                  <a:lnTo>
                    <a:pt x="1336231" y="884201"/>
                  </a:lnTo>
                  <a:lnTo>
                    <a:pt x="1330676" y="891871"/>
                  </a:lnTo>
                  <a:lnTo>
                    <a:pt x="1325120" y="899277"/>
                  </a:lnTo>
                  <a:lnTo>
                    <a:pt x="1319565" y="906418"/>
                  </a:lnTo>
                  <a:lnTo>
                    <a:pt x="1308189" y="920172"/>
                  </a:lnTo>
                  <a:lnTo>
                    <a:pt x="1297078" y="932867"/>
                  </a:lnTo>
                  <a:lnTo>
                    <a:pt x="1362686" y="998726"/>
                  </a:lnTo>
                  <a:lnTo>
                    <a:pt x="1365596" y="1001107"/>
                  </a:lnTo>
                  <a:lnTo>
                    <a:pt x="1368241" y="1003223"/>
                  </a:lnTo>
                  <a:lnTo>
                    <a:pt x="1371416" y="1005074"/>
                  </a:lnTo>
                  <a:lnTo>
                    <a:pt x="1374591" y="1006396"/>
                  </a:lnTo>
                  <a:lnTo>
                    <a:pt x="1377765" y="1007719"/>
                  </a:lnTo>
                  <a:lnTo>
                    <a:pt x="1381204" y="1008512"/>
                  </a:lnTo>
                  <a:lnTo>
                    <a:pt x="1384643" y="1009041"/>
                  </a:lnTo>
                  <a:lnTo>
                    <a:pt x="1388083" y="1009041"/>
                  </a:lnTo>
                  <a:lnTo>
                    <a:pt x="1391522" y="1009041"/>
                  </a:lnTo>
                  <a:lnTo>
                    <a:pt x="1394961" y="1008512"/>
                  </a:lnTo>
                  <a:lnTo>
                    <a:pt x="1398400" y="1007719"/>
                  </a:lnTo>
                  <a:lnTo>
                    <a:pt x="1401839" y="1006396"/>
                  </a:lnTo>
                  <a:lnTo>
                    <a:pt x="1404749" y="1005074"/>
                  </a:lnTo>
                  <a:lnTo>
                    <a:pt x="1407924" y="1003223"/>
                  </a:lnTo>
                  <a:lnTo>
                    <a:pt x="1410834" y="1001107"/>
                  </a:lnTo>
                  <a:lnTo>
                    <a:pt x="1413479" y="998726"/>
                  </a:lnTo>
                  <a:lnTo>
                    <a:pt x="1416125" y="995817"/>
                  </a:lnTo>
                  <a:lnTo>
                    <a:pt x="1417976" y="993172"/>
                  </a:lnTo>
                  <a:lnTo>
                    <a:pt x="1420093" y="989998"/>
                  </a:lnTo>
                  <a:lnTo>
                    <a:pt x="1421416" y="986824"/>
                  </a:lnTo>
                  <a:lnTo>
                    <a:pt x="1422474" y="983386"/>
                  </a:lnTo>
                  <a:lnTo>
                    <a:pt x="1423267" y="980212"/>
                  </a:lnTo>
                  <a:lnTo>
                    <a:pt x="1423797" y="976773"/>
                  </a:lnTo>
                  <a:lnTo>
                    <a:pt x="1423797" y="973335"/>
                  </a:lnTo>
                  <a:lnTo>
                    <a:pt x="1423797" y="969632"/>
                  </a:lnTo>
                  <a:lnTo>
                    <a:pt x="1423267" y="966458"/>
                  </a:lnTo>
                  <a:lnTo>
                    <a:pt x="1422474" y="963020"/>
                  </a:lnTo>
                  <a:lnTo>
                    <a:pt x="1421416" y="959581"/>
                  </a:lnTo>
                  <a:lnTo>
                    <a:pt x="1420093" y="956672"/>
                  </a:lnTo>
                  <a:lnTo>
                    <a:pt x="1417976" y="953498"/>
                  </a:lnTo>
                  <a:lnTo>
                    <a:pt x="1416125" y="950588"/>
                  </a:lnTo>
                  <a:lnTo>
                    <a:pt x="1413479" y="947944"/>
                  </a:lnTo>
                  <a:lnTo>
                    <a:pt x="1341787" y="876266"/>
                  </a:lnTo>
                  <a:close/>
                  <a:moveTo>
                    <a:pt x="723538" y="876266"/>
                  </a:moveTo>
                  <a:lnTo>
                    <a:pt x="651846" y="947944"/>
                  </a:lnTo>
                  <a:lnTo>
                    <a:pt x="649465" y="950588"/>
                  </a:lnTo>
                  <a:lnTo>
                    <a:pt x="647084" y="953498"/>
                  </a:lnTo>
                  <a:lnTo>
                    <a:pt x="645497" y="956672"/>
                  </a:lnTo>
                  <a:lnTo>
                    <a:pt x="644174" y="959581"/>
                  </a:lnTo>
                  <a:lnTo>
                    <a:pt x="642587" y="963020"/>
                  </a:lnTo>
                  <a:lnTo>
                    <a:pt x="642058" y="966458"/>
                  </a:lnTo>
                  <a:lnTo>
                    <a:pt x="641529" y="969632"/>
                  </a:lnTo>
                  <a:lnTo>
                    <a:pt x="641264" y="973335"/>
                  </a:lnTo>
                  <a:lnTo>
                    <a:pt x="641529" y="976773"/>
                  </a:lnTo>
                  <a:lnTo>
                    <a:pt x="642058" y="980212"/>
                  </a:lnTo>
                  <a:lnTo>
                    <a:pt x="642587" y="983386"/>
                  </a:lnTo>
                  <a:lnTo>
                    <a:pt x="644174" y="986824"/>
                  </a:lnTo>
                  <a:lnTo>
                    <a:pt x="645497" y="989998"/>
                  </a:lnTo>
                  <a:lnTo>
                    <a:pt x="647084" y="993172"/>
                  </a:lnTo>
                  <a:lnTo>
                    <a:pt x="649465" y="995817"/>
                  </a:lnTo>
                  <a:lnTo>
                    <a:pt x="651846" y="998726"/>
                  </a:lnTo>
                  <a:lnTo>
                    <a:pt x="654491" y="1001107"/>
                  </a:lnTo>
                  <a:lnTo>
                    <a:pt x="657666" y="1003223"/>
                  </a:lnTo>
                  <a:lnTo>
                    <a:pt x="660576" y="1005074"/>
                  </a:lnTo>
                  <a:lnTo>
                    <a:pt x="663751" y="1006396"/>
                  </a:lnTo>
                  <a:lnTo>
                    <a:pt x="667190" y="1007719"/>
                  </a:lnTo>
                  <a:lnTo>
                    <a:pt x="670629" y="1008512"/>
                  </a:lnTo>
                  <a:lnTo>
                    <a:pt x="673803" y="1009041"/>
                  </a:lnTo>
                  <a:lnTo>
                    <a:pt x="677243" y="1009041"/>
                  </a:lnTo>
                  <a:lnTo>
                    <a:pt x="680682" y="1009041"/>
                  </a:lnTo>
                  <a:lnTo>
                    <a:pt x="683856" y="1008512"/>
                  </a:lnTo>
                  <a:lnTo>
                    <a:pt x="687295" y="1007719"/>
                  </a:lnTo>
                  <a:lnTo>
                    <a:pt x="690734" y="1006396"/>
                  </a:lnTo>
                  <a:lnTo>
                    <a:pt x="694174" y="1005074"/>
                  </a:lnTo>
                  <a:lnTo>
                    <a:pt x="696819" y="1003223"/>
                  </a:lnTo>
                  <a:lnTo>
                    <a:pt x="699994" y="1001107"/>
                  </a:lnTo>
                  <a:lnTo>
                    <a:pt x="702639" y="998726"/>
                  </a:lnTo>
                  <a:lnTo>
                    <a:pt x="768512" y="932867"/>
                  </a:lnTo>
                  <a:lnTo>
                    <a:pt x="757401" y="920172"/>
                  </a:lnTo>
                  <a:lnTo>
                    <a:pt x="745760" y="906418"/>
                  </a:lnTo>
                  <a:lnTo>
                    <a:pt x="740205" y="899277"/>
                  </a:lnTo>
                  <a:lnTo>
                    <a:pt x="734649" y="891606"/>
                  </a:lnTo>
                  <a:lnTo>
                    <a:pt x="728829" y="884201"/>
                  </a:lnTo>
                  <a:lnTo>
                    <a:pt x="723538" y="876266"/>
                  </a:lnTo>
                  <a:close/>
                  <a:moveTo>
                    <a:pt x="1407659" y="582150"/>
                  </a:moveTo>
                  <a:lnTo>
                    <a:pt x="1408982" y="594581"/>
                  </a:lnTo>
                  <a:lnTo>
                    <a:pt x="1410040" y="607276"/>
                  </a:lnTo>
                  <a:lnTo>
                    <a:pt x="1411098" y="620237"/>
                  </a:lnTo>
                  <a:lnTo>
                    <a:pt x="1411098" y="633197"/>
                  </a:lnTo>
                  <a:lnTo>
                    <a:pt x="1411098" y="643512"/>
                  </a:lnTo>
                  <a:lnTo>
                    <a:pt x="1410834" y="653827"/>
                  </a:lnTo>
                  <a:lnTo>
                    <a:pt x="1535436" y="653827"/>
                  </a:lnTo>
                  <a:lnTo>
                    <a:pt x="1539139" y="653563"/>
                  </a:lnTo>
                  <a:lnTo>
                    <a:pt x="1542314" y="653034"/>
                  </a:lnTo>
                  <a:lnTo>
                    <a:pt x="1546018" y="652240"/>
                  </a:lnTo>
                  <a:lnTo>
                    <a:pt x="1549192" y="651182"/>
                  </a:lnTo>
                  <a:lnTo>
                    <a:pt x="1552631" y="649331"/>
                  </a:lnTo>
                  <a:lnTo>
                    <a:pt x="1555277" y="647744"/>
                  </a:lnTo>
                  <a:lnTo>
                    <a:pt x="1558187" y="645628"/>
                  </a:lnTo>
                  <a:lnTo>
                    <a:pt x="1560568" y="643247"/>
                  </a:lnTo>
                  <a:lnTo>
                    <a:pt x="1562949" y="640603"/>
                  </a:lnTo>
                  <a:lnTo>
                    <a:pt x="1565065" y="637958"/>
                  </a:lnTo>
                  <a:lnTo>
                    <a:pt x="1566917" y="635048"/>
                  </a:lnTo>
                  <a:lnTo>
                    <a:pt x="1568504" y="631874"/>
                  </a:lnTo>
                  <a:lnTo>
                    <a:pt x="1569562" y="628700"/>
                  </a:lnTo>
                  <a:lnTo>
                    <a:pt x="1570356" y="625262"/>
                  </a:lnTo>
                  <a:lnTo>
                    <a:pt x="1571150" y="621559"/>
                  </a:lnTo>
                  <a:lnTo>
                    <a:pt x="1571414" y="617856"/>
                  </a:lnTo>
                  <a:lnTo>
                    <a:pt x="1571150" y="614418"/>
                  </a:lnTo>
                  <a:lnTo>
                    <a:pt x="1570356" y="610715"/>
                  </a:lnTo>
                  <a:lnTo>
                    <a:pt x="1569562" y="607276"/>
                  </a:lnTo>
                  <a:lnTo>
                    <a:pt x="1568504" y="603838"/>
                  </a:lnTo>
                  <a:lnTo>
                    <a:pt x="1566917" y="600929"/>
                  </a:lnTo>
                  <a:lnTo>
                    <a:pt x="1565065" y="598019"/>
                  </a:lnTo>
                  <a:lnTo>
                    <a:pt x="1562949" y="595110"/>
                  </a:lnTo>
                  <a:lnTo>
                    <a:pt x="1560568" y="592729"/>
                  </a:lnTo>
                  <a:lnTo>
                    <a:pt x="1558187" y="590084"/>
                  </a:lnTo>
                  <a:lnTo>
                    <a:pt x="1555277" y="588233"/>
                  </a:lnTo>
                  <a:lnTo>
                    <a:pt x="1552631" y="586646"/>
                  </a:lnTo>
                  <a:lnTo>
                    <a:pt x="1549192" y="584794"/>
                  </a:lnTo>
                  <a:lnTo>
                    <a:pt x="1546018" y="583736"/>
                  </a:lnTo>
                  <a:lnTo>
                    <a:pt x="1542314" y="582943"/>
                  </a:lnTo>
                  <a:lnTo>
                    <a:pt x="1539139" y="582414"/>
                  </a:lnTo>
                  <a:lnTo>
                    <a:pt x="1535436" y="582150"/>
                  </a:lnTo>
                  <a:lnTo>
                    <a:pt x="1407659" y="582150"/>
                  </a:lnTo>
                  <a:close/>
                  <a:moveTo>
                    <a:pt x="530154" y="582150"/>
                  </a:moveTo>
                  <a:lnTo>
                    <a:pt x="526450" y="582414"/>
                  </a:lnTo>
                  <a:lnTo>
                    <a:pt x="522747" y="582943"/>
                  </a:lnTo>
                  <a:lnTo>
                    <a:pt x="519308" y="583736"/>
                  </a:lnTo>
                  <a:lnTo>
                    <a:pt x="516133" y="584794"/>
                  </a:lnTo>
                  <a:lnTo>
                    <a:pt x="512958" y="586646"/>
                  </a:lnTo>
                  <a:lnTo>
                    <a:pt x="509784" y="588233"/>
                  </a:lnTo>
                  <a:lnTo>
                    <a:pt x="507403" y="590084"/>
                  </a:lnTo>
                  <a:lnTo>
                    <a:pt x="504493" y="592729"/>
                  </a:lnTo>
                  <a:lnTo>
                    <a:pt x="502376" y="595110"/>
                  </a:lnTo>
                  <a:lnTo>
                    <a:pt x="500260" y="598019"/>
                  </a:lnTo>
                  <a:lnTo>
                    <a:pt x="498408" y="600929"/>
                  </a:lnTo>
                  <a:lnTo>
                    <a:pt x="497085" y="603838"/>
                  </a:lnTo>
                  <a:lnTo>
                    <a:pt x="495763" y="607276"/>
                  </a:lnTo>
                  <a:lnTo>
                    <a:pt x="494969" y="610715"/>
                  </a:lnTo>
                  <a:lnTo>
                    <a:pt x="494440" y="614418"/>
                  </a:lnTo>
                  <a:lnTo>
                    <a:pt x="494175" y="617856"/>
                  </a:lnTo>
                  <a:lnTo>
                    <a:pt x="494440" y="621559"/>
                  </a:lnTo>
                  <a:lnTo>
                    <a:pt x="494969" y="625262"/>
                  </a:lnTo>
                  <a:lnTo>
                    <a:pt x="495763" y="628700"/>
                  </a:lnTo>
                  <a:lnTo>
                    <a:pt x="497085" y="631874"/>
                  </a:lnTo>
                  <a:lnTo>
                    <a:pt x="498408" y="635048"/>
                  </a:lnTo>
                  <a:lnTo>
                    <a:pt x="500260" y="637958"/>
                  </a:lnTo>
                  <a:lnTo>
                    <a:pt x="502376" y="640603"/>
                  </a:lnTo>
                  <a:lnTo>
                    <a:pt x="504493" y="643247"/>
                  </a:lnTo>
                  <a:lnTo>
                    <a:pt x="507403" y="645628"/>
                  </a:lnTo>
                  <a:lnTo>
                    <a:pt x="509784" y="647744"/>
                  </a:lnTo>
                  <a:lnTo>
                    <a:pt x="512958" y="649331"/>
                  </a:lnTo>
                  <a:lnTo>
                    <a:pt x="516133" y="651182"/>
                  </a:lnTo>
                  <a:lnTo>
                    <a:pt x="519308" y="652240"/>
                  </a:lnTo>
                  <a:lnTo>
                    <a:pt x="522747" y="653034"/>
                  </a:lnTo>
                  <a:lnTo>
                    <a:pt x="526450" y="653563"/>
                  </a:lnTo>
                  <a:lnTo>
                    <a:pt x="530154" y="653827"/>
                  </a:lnTo>
                  <a:lnTo>
                    <a:pt x="654756" y="653827"/>
                  </a:lnTo>
                  <a:lnTo>
                    <a:pt x="654491" y="643512"/>
                  </a:lnTo>
                  <a:lnTo>
                    <a:pt x="654227" y="633197"/>
                  </a:lnTo>
                  <a:lnTo>
                    <a:pt x="654491" y="620237"/>
                  </a:lnTo>
                  <a:lnTo>
                    <a:pt x="655285" y="607276"/>
                  </a:lnTo>
                  <a:lnTo>
                    <a:pt x="656079" y="594581"/>
                  </a:lnTo>
                  <a:lnTo>
                    <a:pt x="657666" y="582150"/>
                  </a:lnTo>
                  <a:lnTo>
                    <a:pt x="530154" y="582150"/>
                  </a:lnTo>
                  <a:close/>
                  <a:moveTo>
                    <a:pt x="1010822" y="371475"/>
                  </a:moveTo>
                  <a:lnTo>
                    <a:pt x="1014779" y="372005"/>
                  </a:lnTo>
                  <a:lnTo>
                    <a:pt x="1018472" y="372270"/>
                  </a:lnTo>
                  <a:lnTo>
                    <a:pt x="1021902" y="373065"/>
                  </a:lnTo>
                  <a:lnTo>
                    <a:pt x="1025331" y="374126"/>
                  </a:lnTo>
                  <a:lnTo>
                    <a:pt x="1028497" y="375451"/>
                  </a:lnTo>
                  <a:lnTo>
                    <a:pt x="1031927" y="377306"/>
                  </a:lnTo>
                  <a:lnTo>
                    <a:pt x="1034565" y="379427"/>
                  </a:lnTo>
                  <a:lnTo>
                    <a:pt x="1037467" y="381813"/>
                  </a:lnTo>
                  <a:lnTo>
                    <a:pt x="1039841" y="384198"/>
                  </a:lnTo>
                  <a:lnTo>
                    <a:pt x="1041951" y="387114"/>
                  </a:lnTo>
                  <a:lnTo>
                    <a:pt x="1043798" y="389764"/>
                  </a:lnTo>
                  <a:lnTo>
                    <a:pt x="1045645" y="393210"/>
                  </a:lnTo>
                  <a:lnTo>
                    <a:pt x="1046964" y="396656"/>
                  </a:lnTo>
                  <a:lnTo>
                    <a:pt x="1048019" y="400102"/>
                  </a:lnTo>
                  <a:lnTo>
                    <a:pt x="1048547" y="403548"/>
                  </a:lnTo>
                  <a:lnTo>
                    <a:pt x="1049338" y="407523"/>
                  </a:lnTo>
                  <a:lnTo>
                    <a:pt x="1049074" y="411234"/>
                  </a:lnTo>
                  <a:lnTo>
                    <a:pt x="1048547" y="414945"/>
                  </a:lnTo>
                  <a:lnTo>
                    <a:pt x="1047755" y="418656"/>
                  </a:lnTo>
                  <a:lnTo>
                    <a:pt x="1046700" y="421837"/>
                  </a:lnTo>
                  <a:lnTo>
                    <a:pt x="1045381" y="425283"/>
                  </a:lnTo>
                  <a:lnTo>
                    <a:pt x="1043534" y="428463"/>
                  </a:lnTo>
                  <a:lnTo>
                    <a:pt x="1041424" y="431644"/>
                  </a:lnTo>
                  <a:lnTo>
                    <a:pt x="1039049" y="434030"/>
                  </a:lnTo>
                  <a:lnTo>
                    <a:pt x="1036675" y="436680"/>
                  </a:lnTo>
                  <a:lnTo>
                    <a:pt x="1033773" y="438801"/>
                  </a:lnTo>
                  <a:lnTo>
                    <a:pt x="1031135" y="440921"/>
                  </a:lnTo>
                  <a:lnTo>
                    <a:pt x="1027706" y="442512"/>
                  </a:lnTo>
                  <a:lnTo>
                    <a:pt x="1024276" y="443837"/>
                  </a:lnTo>
                  <a:lnTo>
                    <a:pt x="1020846" y="445162"/>
                  </a:lnTo>
                  <a:lnTo>
                    <a:pt x="1017417" y="445692"/>
                  </a:lnTo>
                  <a:lnTo>
                    <a:pt x="1013460" y="445957"/>
                  </a:lnTo>
                  <a:lnTo>
                    <a:pt x="1005809" y="446487"/>
                  </a:lnTo>
                  <a:lnTo>
                    <a:pt x="998422" y="447018"/>
                  </a:lnTo>
                  <a:lnTo>
                    <a:pt x="991563" y="447813"/>
                  </a:lnTo>
                  <a:lnTo>
                    <a:pt x="984704" y="448873"/>
                  </a:lnTo>
                  <a:lnTo>
                    <a:pt x="978373" y="450198"/>
                  </a:lnTo>
                  <a:lnTo>
                    <a:pt x="972305" y="451524"/>
                  </a:lnTo>
                  <a:lnTo>
                    <a:pt x="965973" y="453114"/>
                  </a:lnTo>
                  <a:lnTo>
                    <a:pt x="960433" y="454969"/>
                  </a:lnTo>
                  <a:lnTo>
                    <a:pt x="954893" y="456825"/>
                  </a:lnTo>
                  <a:lnTo>
                    <a:pt x="949881" y="458945"/>
                  </a:lnTo>
                  <a:lnTo>
                    <a:pt x="944868" y="461066"/>
                  </a:lnTo>
                  <a:lnTo>
                    <a:pt x="939856" y="463716"/>
                  </a:lnTo>
                  <a:lnTo>
                    <a:pt x="935371" y="466102"/>
                  </a:lnTo>
                  <a:lnTo>
                    <a:pt x="930886" y="468753"/>
                  </a:lnTo>
                  <a:lnTo>
                    <a:pt x="926665" y="471403"/>
                  </a:lnTo>
                  <a:lnTo>
                    <a:pt x="922444" y="474319"/>
                  </a:lnTo>
                  <a:lnTo>
                    <a:pt x="918487" y="477235"/>
                  </a:lnTo>
                  <a:lnTo>
                    <a:pt x="914530" y="480150"/>
                  </a:lnTo>
                  <a:lnTo>
                    <a:pt x="910837" y="483331"/>
                  </a:lnTo>
                  <a:lnTo>
                    <a:pt x="907671" y="486777"/>
                  </a:lnTo>
                  <a:lnTo>
                    <a:pt x="900812" y="493403"/>
                  </a:lnTo>
                  <a:lnTo>
                    <a:pt x="894744" y="500825"/>
                  </a:lnTo>
                  <a:lnTo>
                    <a:pt x="888940" y="508247"/>
                  </a:lnTo>
                  <a:lnTo>
                    <a:pt x="883928" y="516199"/>
                  </a:lnTo>
                  <a:lnTo>
                    <a:pt x="879443" y="524150"/>
                  </a:lnTo>
                  <a:lnTo>
                    <a:pt x="874958" y="532367"/>
                  </a:lnTo>
                  <a:lnTo>
                    <a:pt x="871529" y="540319"/>
                  </a:lnTo>
                  <a:lnTo>
                    <a:pt x="868099" y="548801"/>
                  </a:lnTo>
                  <a:lnTo>
                    <a:pt x="864933" y="557018"/>
                  </a:lnTo>
                  <a:lnTo>
                    <a:pt x="862559" y="565235"/>
                  </a:lnTo>
                  <a:lnTo>
                    <a:pt x="860185" y="573452"/>
                  </a:lnTo>
                  <a:lnTo>
                    <a:pt x="858338" y="580874"/>
                  </a:lnTo>
                  <a:lnTo>
                    <a:pt x="856491" y="588295"/>
                  </a:lnTo>
                  <a:lnTo>
                    <a:pt x="855436" y="595187"/>
                  </a:lnTo>
                  <a:lnTo>
                    <a:pt x="853589" y="607645"/>
                  </a:lnTo>
                  <a:lnTo>
                    <a:pt x="852270" y="617717"/>
                  </a:lnTo>
                  <a:lnTo>
                    <a:pt x="852006" y="624874"/>
                  </a:lnTo>
                  <a:lnTo>
                    <a:pt x="851743" y="627789"/>
                  </a:lnTo>
                  <a:lnTo>
                    <a:pt x="851743" y="631765"/>
                  </a:lnTo>
                  <a:lnTo>
                    <a:pt x="851215" y="635476"/>
                  </a:lnTo>
                  <a:lnTo>
                    <a:pt x="850160" y="638922"/>
                  </a:lnTo>
                  <a:lnTo>
                    <a:pt x="849104" y="642633"/>
                  </a:lnTo>
                  <a:lnTo>
                    <a:pt x="847258" y="645549"/>
                  </a:lnTo>
                  <a:lnTo>
                    <a:pt x="845675" y="648729"/>
                  </a:lnTo>
                  <a:lnTo>
                    <a:pt x="843301" y="651645"/>
                  </a:lnTo>
                  <a:lnTo>
                    <a:pt x="841190" y="654296"/>
                  </a:lnTo>
                  <a:lnTo>
                    <a:pt x="838288" y="656681"/>
                  </a:lnTo>
                  <a:lnTo>
                    <a:pt x="835650" y="658802"/>
                  </a:lnTo>
                  <a:lnTo>
                    <a:pt x="832484" y="660657"/>
                  </a:lnTo>
                  <a:lnTo>
                    <a:pt x="829319" y="662247"/>
                  </a:lnTo>
                  <a:lnTo>
                    <a:pt x="826153" y="663308"/>
                  </a:lnTo>
                  <a:lnTo>
                    <a:pt x="822459" y="664103"/>
                  </a:lnTo>
                  <a:lnTo>
                    <a:pt x="818766" y="664898"/>
                  </a:lnTo>
                  <a:lnTo>
                    <a:pt x="814809" y="665163"/>
                  </a:lnTo>
                  <a:lnTo>
                    <a:pt x="811115" y="664898"/>
                  </a:lnTo>
                  <a:lnTo>
                    <a:pt x="807686" y="664103"/>
                  </a:lnTo>
                  <a:lnTo>
                    <a:pt x="803993" y="663308"/>
                  </a:lnTo>
                  <a:lnTo>
                    <a:pt x="800563" y="662247"/>
                  </a:lnTo>
                  <a:lnTo>
                    <a:pt x="797133" y="660657"/>
                  </a:lnTo>
                  <a:lnTo>
                    <a:pt x="794495" y="658802"/>
                  </a:lnTo>
                  <a:lnTo>
                    <a:pt x="791330" y="656681"/>
                  </a:lnTo>
                  <a:lnTo>
                    <a:pt x="788691" y="654296"/>
                  </a:lnTo>
                  <a:lnTo>
                    <a:pt x="786317" y="651645"/>
                  </a:lnTo>
                  <a:lnTo>
                    <a:pt x="784207" y="648729"/>
                  </a:lnTo>
                  <a:lnTo>
                    <a:pt x="782360" y="645549"/>
                  </a:lnTo>
                  <a:lnTo>
                    <a:pt x="781041" y="642633"/>
                  </a:lnTo>
                  <a:lnTo>
                    <a:pt x="779458" y="638922"/>
                  </a:lnTo>
                  <a:lnTo>
                    <a:pt x="778667" y="635476"/>
                  </a:lnTo>
                  <a:lnTo>
                    <a:pt x="778139" y="631765"/>
                  </a:lnTo>
                  <a:lnTo>
                    <a:pt x="777875" y="627789"/>
                  </a:lnTo>
                  <a:lnTo>
                    <a:pt x="778139" y="623814"/>
                  </a:lnTo>
                  <a:lnTo>
                    <a:pt x="778667" y="613741"/>
                  </a:lnTo>
                  <a:lnTo>
                    <a:pt x="779194" y="606850"/>
                  </a:lnTo>
                  <a:lnTo>
                    <a:pt x="780249" y="598898"/>
                  </a:lnTo>
                  <a:lnTo>
                    <a:pt x="781305" y="590151"/>
                  </a:lnTo>
                  <a:lnTo>
                    <a:pt x="782888" y="580343"/>
                  </a:lnTo>
                  <a:lnTo>
                    <a:pt x="785262" y="569741"/>
                  </a:lnTo>
                  <a:lnTo>
                    <a:pt x="787636" y="558343"/>
                  </a:lnTo>
                  <a:lnTo>
                    <a:pt x="790802" y="546681"/>
                  </a:lnTo>
                  <a:lnTo>
                    <a:pt x="794759" y="534223"/>
                  </a:lnTo>
                  <a:lnTo>
                    <a:pt x="799508" y="521500"/>
                  </a:lnTo>
                  <a:lnTo>
                    <a:pt x="801882" y="515138"/>
                  </a:lnTo>
                  <a:lnTo>
                    <a:pt x="804784" y="508247"/>
                  </a:lnTo>
                  <a:lnTo>
                    <a:pt x="807950" y="501885"/>
                  </a:lnTo>
                  <a:lnTo>
                    <a:pt x="810852" y="495524"/>
                  </a:lnTo>
                  <a:lnTo>
                    <a:pt x="814545" y="488632"/>
                  </a:lnTo>
                  <a:lnTo>
                    <a:pt x="818238" y="482271"/>
                  </a:lnTo>
                  <a:lnTo>
                    <a:pt x="823515" y="473259"/>
                  </a:lnTo>
                  <a:lnTo>
                    <a:pt x="829319" y="464512"/>
                  </a:lnTo>
                  <a:lnTo>
                    <a:pt x="835914" y="456030"/>
                  </a:lnTo>
                  <a:lnTo>
                    <a:pt x="842773" y="447548"/>
                  </a:lnTo>
                  <a:lnTo>
                    <a:pt x="850160" y="439331"/>
                  </a:lnTo>
                  <a:lnTo>
                    <a:pt x="858338" y="431379"/>
                  </a:lnTo>
                  <a:lnTo>
                    <a:pt x="867044" y="423692"/>
                  </a:lnTo>
                  <a:lnTo>
                    <a:pt x="876013" y="416270"/>
                  </a:lnTo>
                  <a:lnTo>
                    <a:pt x="882345" y="411499"/>
                  </a:lnTo>
                  <a:lnTo>
                    <a:pt x="888940" y="406993"/>
                  </a:lnTo>
                  <a:lnTo>
                    <a:pt x="896063" y="402752"/>
                  </a:lnTo>
                  <a:lnTo>
                    <a:pt x="903450" y="398776"/>
                  </a:lnTo>
                  <a:lnTo>
                    <a:pt x="910837" y="395066"/>
                  </a:lnTo>
                  <a:lnTo>
                    <a:pt x="918751" y="391620"/>
                  </a:lnTo>
                  <a:lnTo>
                    <a:pt x="926929" y="388174"/>
                  </a:lnTo>
                  <a:lnTo>
                    <a:pt x="935371" y="384993"/>
                  </a:lnTo>
                  <a:lnTo>
                    <a:pt x="943549" y="382343"/>
                  </a:lnTo>
                  <a:lnTo>
                    <a:pt x="952519" y="379957"/>
                  </a:lnTo>
                  <a:lnTo>
                    <a:pt x="961489" y="377837"/>
                  </a:lnTo>
                  <a:lnTo>
                    <a:pt x="970986" y="375716"/>
                  </a:lnTo>
                  <a:lnTo>
                    <a:pt x="980747" y="374391"/>
                  </a:lnTo>
                  <a:lnTo>
                    <a:pt x="990508" y="373065"/>
                  </a:lnTo>
                  <a:lnTo>
                    <a:pt x="1000533" y="372270"/>
                  </a:lnTo>
                  <a:lnTo>
                    <a:pt x="1010822" y="371475"/>
                  </a:lnTo>
                  <a:close/>
                  <a:moveTo>
                    <a:pt x="1024065" y="303903"/>
                  </a:moveTo>
                  <a:lnTo>
                    <a:pt x="1016128" y="304432"/>
                  </a:lnTo>
                  <a:lnTo>
                    <a:pt x="1001049" y="305490"/>
                  </a:lnTo>
                  <a:lnTo>
                    <a:pt x="997875" y="305754"/>
                  </a:lnTo>
                  <a:lnTo>
                    <a:pt x="990467" y="306548"/>
                  </a:lnTo>
                  <a:lnTo>
                    <a:pt x="983060" y="307606"/>
                  </a:lnTo>
                  <a:lnTo>
                    <a:pt x="975388" y="308928"/>
                  </a:lnTo>
                  <a:lnTo>
                    <a:pt x="968245" y="310251"/>
                  </a:lnTo>
                  <a:lnTo>
                    <a:pt x="960838" y="311573"/>
                  </a:lnTo>
                  <a:lnTo>
                    <a:pt x="953430" y="313424"/>
                  </a:lnTo>
                  <a:lnTo>
                    <a:pt x="946288" y="315276"/>
                  </a:lnTo>
                  <a:lnTo>
                    <a:pt x="938880" y="317392"/>
                  </a:lnTo>
                  <a:lnTo>
                    <a:pt x="915071" y="324269"/>
                  </a:lnTo>
                  <a:lnTo>
                    <a:pt x="915336" y="325591"/>
                  </a:lnTo>
                  <a:lnTo>
                    <a:pt x="904754" y="330088"/>
                  </a:lnTo>
                  <a:lnTo>
                    <a:pt x="893907" y="334584"/>
                  </a:lnTo>
                  <a:lnTo>
                    <a:pt x="883590" y="340138"/>
                  </a:lnTo>
                  <a:lnTo>
                    <a:pt x="873537" y="345428"/>
                  </a:lnTo>
                  <a:lnTo>
                    <a:pt x="863749" y="350983"/>
                  </a:lnTo>
                  <a:lnTo>
                    <a:pt x="853961" y="357066"/>
                  </a:lnTo>
                  <a:lnTo>
                    <a:pt x="844437" y="363678"/>
                  </a:lnTo>
                  <a:lnTo>
                    <a:pt x="835178" y="370291"/>
                  </a:lnTo>
                  <a:lnTo>
                    <a:pt x="826183" y="377432"/>
                  </a:lnTo>
                  <a:lnTo>
                    <a:pt x="817453" y="384573"/>
                  </a:lnTo>
                  <a:lnTo>
                    <a:pt x="808987" y="392508"/>
                  </a:lnTo>
                  <a:lnTo>
                    <a:pt x="800522" y="400443"/>
                  </a:lnTo>
                  <a:lnTo>
                    <a:pt x="792585" y="408642"/>
                  </a:lnTo>
                  <a:lnTo>
                    <a:pt x="785178" y="416841"/>
                  </a:lnTo>
                  <a:lnTo>
                    <a:pt x="777771" y="425570"/>
                  </a:lnTo>
                  <a:lnTo>
                    <a:pt x="770363" y="434562"/>
                  </a:lnTo>
                  <a:lnTo>
                    <a:pt x="762956" y="445407"/>
                  </a:lnTo>
                  <a:lnTo>
                    <a:pt x="755813" y="455986"/>
                  </a:lnTo>
                  <a:lnTo>
                    <a:pt x="748935" y="467095"/>
                  </a:lnTo>
                  <a:lnTo>
                    <a:pt x="742586" y="478468"/>
                  </a:lnTo>
                  <a:lnTo>
                    <a:pt x="736766" y="490106"/>
                  </a:lnTo>
                  <a:lnTo>
                    <a:pt x="731210" y="502008"/>
                  </a:lnTo>
                  <a:lnTo>
                    <a:pt x="726184" y="514439"/>
                  </a:lnTo>
                  <a:lnTo>
                    <a:pt x="721687" y="526606"/>
                  </a:lnTo>
                  <a:lnTo>
                    <a:pt x="717718" y="539302"/>
                  </a:lnTo>
                  <a:lnTo>
                    <a:pt x="714015" y="552262"/>
                  </a:lnTo>
                  <a:lnTo>
                    <a:pt x="710840" y="565222"/>
                  </a:lnTo>
                  <a:lnTo>
                    <a:pt x="708724" y="578447"/>
                  </a:lnTo>
                  <a:lnTo>
                    <a:pt x="706607" y="591936"/>
                  </a:lnTo>
                  <a:lnTo>
                    <a:pt x="705285" y="605689"/>
                  </a:lnTo>
                  <a:lnTo>
                    <a:pt x="704491" y="619443"/>
                  </a:lnTo>
                  <a:lnTo>
                    <a:pt x="704226" y="633197"/>
                  </a:lnTo>
                  <a:lnTo>
                    <a:pt x="704226" y="642983"/>
                  </a:lnTo>
                  <a:lnTo>
                    <a:pt x="704491" y="652769"/>
                  </a:lnTo>
                  <a:lnTo>
                    <a:pt x="705020" y="662026"/>
                  </a:lnTo>
                  <a:lnTo>
                    <a:pt x="705549" y="671284"/>
                  </a:lnTo>
                  <a:lnTo>
                    <a:pt x="706607" y="680541"/>
                  </a:lnTo>
                  <a:lnTo>
                    <a:pt x="707930" y="689269"/>
                  </a:lnTo>
                  <a:lnTo>
                    <a:pt x="708988" y="697998"/>
                  </a:lnTo>
                  <a:lnTo>
                    <a:pt x="710311" y="706461"/>
                  </a:lnTo>
                  <a:lnTo>
                    <a:pt x="712163" y="714661"/>
                  </a:lnTo>
                  <a:lnTo>
                    <a:pt x="713750" y="722595"/>
                  </a:lnTo>
                  <a:lnTo>
                    <a:pt x="715602" y="730266"/>
                  </a:lnTo>
                  <a:lnTo>
                    <a:pt x="717983" y="738200"/>
                  </a:lnTo>
                  <a:lnTo>
                    <a:pt x="720099" y="745342"/>
                  </a:lnTo>
                  <a:lnTo>
                    <a:pt x="722480" y="752748"/>
                  </a:lnTo>
                  <a:lnTo>
                    <a:pt x="724861" y="759624"/>
                  </a:lnTo>
                  <a:lnTo>
                    <a:pt x="727507" y="766766"/>
                  </a:lnTo>
                  <a:lnTo>
                    <a:pt x="731739" y="776816"/>
                  </a:lnTo>
                  <a:lnTo>
                    <a:pt x="736237" y="786338"/>
                  </a:lnTo>
                  <a:lnTo>
                    <a:pt x="740734" y="795595"/>
                  </a:lnTo>
                  <a:lnTo>
                    <a:pt x="745760" y="804324"/>
                  </a:lnTo>
                  <a:lnTo>
                    <a:pt x="750522" y="812788"/>
                  </a:lnTo>
                  <a:lnTo>
                    <a:pt x="755549" y="820987"/>
                  </a:lnTo>
                  <a:lnTo>
                    <a:pt x="760840" y="828922"/>
                  </a:lnTo>
                  <a:lnTo>
                    <a:pt x="766131" y="836327"/>
                  </a:lnTo>
                  <a:lnTo>
                    <a:pt x="771686" y="843469"/>
                  </a:lnTo>
                  <a:lnTo>
                    <a:pt x="776977" y="850346"/>
                  </a:lnTo>
                  <a:lnTo>
                    <a:pt x="782268" y="856958"/>
                  </a:lnTo>
                  <a:lnTo>
                    <a:pt x="787824" y="863041"/>
                  </a:lnTo>
                  <a:lnTo>
                    <a:pt x="798141" y="875208"/>
                  </a:lnTo>
                  <a:lnTo>
                    <a:pt x="808458" y="885788"/>
                  </a:lnTo>
                  <a:lnTo>
                    <a:pt x="826977" y="905096"/>
                  </a:lnTo>
                  <a:lnTo>
                    <a:pt x="834649" y="913824"/>
                  </a:lnTo>
                  <a:lnTo>
                    <a:pt x="841262" y="921759"/>
                  </a:lnTo>
                  <a:lnTo>
                    <a:pt x="844172" y="925726"/>
                  </a:lnTo>
                  <a:lnTo>
                    <a:pt x="846553" y="929165"/>
                  </a:lnTo>
                  <a:lnTo>
                    <a:pt x="848934" y="932338"/>
                  </a:lnTo>
                  <a:lnTo>
                    <a:pt x="850521" y="935512"/>
                  </a:lnTo>
                  <a:lnTo>
                    <a:pt x="851844" y="938686"/>
                  </a:lnTo>
                  <a:lnTo>
                    <a:pt x="852902" y="941067"/>
                  </a:lnTo>
                  <a:lnTo>
                    <a:pt x="853961" y="943976"/>
                  </a:lnTo>
                  <a:lnTo>
                    <a:pt x="854490" y="946092"/>
                  </a:lnTo>
                  <a:lnTo>
                    <a:pt x="856341" y="957994"/>
                  </a:lnTo>
                  <a:lnTo>
                    <a:pt x="857929" y="969896"/>
                  </a:lnTo>
                  <a:lnTo>
                    <a:pt x="858987" y="981799"/>
                  </a:lnTo>
                  <a:lnTo>
                    <a:pt x="859781" y="993436"/>
                  </a:lnTo>
                  <a:lnTo>
                    <a:pt x="860310" y="1003752"/>
                  </a:lnTo>
                  <a:lnTo>
                    <a:pt x="860574" y="1012744"/>
                  </a:lnTo>
                  <a:lnTo>
                    <a:pt x="860574" y="1025176"/>
                  </a:lnTo>
                  <a:lnTo>
                    <a:pt x="860574" y="1026762"/>
                  </a:lnTo>
                  <a:lnTo>
                    <a:pt x="860574" y="1027291"/>
                  </a:lnTo>
                  <a:lnTo>
                    <a:pt x="860574" y="1027556"/>
                  </a:lnTo>
                  <a:lnTo>
                    <a:pt x="860574" y="1027820"/>
                  </a:lnTo>
                  <a:lnTo>
                    <a:pt x="860839" y="1031788"/>
                  </a:lnTo>
                  <a:lnTo>
                    <a:pt x="861103" y="1036020"/>
                  </a:lnTo>
                  <a:lnTo>
                    <a:pt x="861632" y="1039987"/>
                  </a:lnTo>
                  <a:lnTo>
                    <a:pt x="862161" y="1043955"/>
                  </a:lnTo>
                  <a:lnTo>
                    <a:pt x="863220" y="1047922"/>
                  </a:lnTo>
                  <a:lnTo>
                    <a:pt x="864278" y="1051360"/>
                  </a:lnTo>
                  <a:lnTo>
                    <a:pt x="865601" y="1055063"/>
                  </a:lnTo>
                  <a:lnTo>
                    <a:pt x="867188" y="1058766"/>
                  </a:lnTo>
                  <a:lnTo>
                    <a:pt x="868511" y="1062469"/>
                  </a:lnTo>
                  <a:lnTo>
                    <a:pt x="870362" y="1065643"/>
                  </a:lnTo>
                  <a:lnTo>
                    <a:pt x="872479" y="1069081"/>
                  </a:lnTo>
                  <a:lnTo>
                    <a:pt x="874331" y="1072255"/>
                  </a:lnTo>
                  <a:lnTo>
                    <a:pt x="876712" y="1075694"/>
                  </a:lnTo>
                  <a:lnTo>
                    <a:pt x="878828" y="1078339"/>
                  </a:lnTo>
                  <a:lnTo>
                    <a:pt x="881473" y="1081513"/>
                  </a:lnTo>
                  <a:lnTo>
                    <a:pt x="884119" y="1083893"/>
                  </a:lnTo>
                  <a:lnTo>
                    <a:pt x="887029" y="1086802"/>
                  </a:lnTo>
                  <a:lnTo>
                    <a:pt x="889939" y="1089447"/>
                  </a:lnTo>
                  <a:lnTo>
                    <a:pt x="892849" y="1091563"/>
                  </a:lnTo>
                  <a:lnTo>
                    <a:pt x="896024" y="1093944"/>
                  </a:lnTo>
                  <a:lnTo>
                    <a:pt x="899198" y="1095795"/>
                  </a:lnTo>
                  <a:lnTo>
                    <a:pt x="902373" y="1097647"/>
                  </a:lnTo>
                  <a:lnTo>
                    <a:pt x="905812" y="1099763"/>
                  </a:lnTo>
                  <a:lnTo>
                    <a:pt x="909516" y="1101085"/>
                  </a:lnTo>
                  <a:lnTo>
                    <a:pt x="913219" y="1102408"/>
                  </a:lnTo>
                  <a:lnTo>
                    <a:pt x="916658" y="1103994"/>
                  </a:lnTo>
                  <a:lnTo>
                    <a:pt x="920627" y="1105052"/>
                  </a:lnTo>
                  <a:lnTo>
                    <a:pt x="924330" y="1105846"/>
                  </a:lnTo>
                  <a:lnTo>
                    <a:pt x="928298" y="1106375"/>
                  </a:lnTo>
                  <a:lnTo>
                    <a:pt x="932267" y="1106904"/>
                  </a:lnTo>
                  <a:lnTo>
                    <a:pt x="936499" y="1107433"/>
                  </a:lnTo>
                  <a:lnTo>
                    <a:pt x="940468" y="1107697"/>
                  </a:lnTo>
                  <a:lnTo>
                    <a:pt x="1124857" y="1107697"/>
                  </a:lnTo>
                  <a:lnTo>
                    <a:pt x="1129090" y="1107433"/>
                  </a:lnTo>
                  <a:lnTo>
                    <a:pt x="1133058" y="1106904"/>
                  </a:lnTo>
                  <a:lnTo>
                    <a:pt x="1137027" y="1106375"/>
                  </a:lnTo>
                  <a:lnTo>
                    <a:pt x="1140730" y="1105846"/>
                  </a:lnTo>
                  <a:lnTo>
                    <a:pt x="1144699" y="1105052"/>
                  </a:lnTo>
                  <a:lnTo>
                    <a:pt x="1148667" y="1103994"/>
                  </a:lnTo>
                  <a:lnTo>
                    <a:pt x="1152370" y="1102408"/>
                  </a:lnTo>
                  <a:lnTo>
                    <a:pt x="1156074" y="1101085"/>
                  </a:lnTo>
                  <a:lnTo>
                    <a:pt x="1159513" y="1099763"/>
                  </a:lnTo>
                  <a:lnTo>
                    <a:pt x="1162688" y="1097647"/>
                  </a:lnTo>
                  <a:lnTo>
                    <a:pt x="1166127" y="1095795"/>
                  </a:lnTo>
                  <a:lnTo>
                    <a:pt x="1169566" y="1093944"/>
                  </a:lnTo>
                  <a:lnTo>
                    <a:pt x="1172476" y="1091563"/>
                  </a:lnTo>
                  <a:lnTo>
                    <a:pt x="1175651" y="1089447"/>
                  </a:lnTo>
                  <a:lnTo>
                    <a:pt x="1178561" y="1086802"/>
                  </a:lnTo>
                  <a:lnTo>
                    <a:pt x="1181206" y="1083893"/>
                  </a:lnTo>
                  <a:lnTo>
                    <a:pt x="1183852" y="1081248"/>
                  </a:lnTo>
                  <a:lnTo>
                    <a:pt x="1186233" y="1078339"/>
                  </a:lnTo>
                  <a:lnTo>
                    <a:pt x="1188878" y="1075429"/>
                  </a:lnTo>
                  <a:lnTo>
                    <a:pt x="1190994" y="1072255"/>
                  </a:lnTo>
                  <a:lnTo>
                    <a:pt x="1193111" y="1069081"/>
                  </a:lnTo>
                  <a:lnTo>
                    <a:pt x="1194963" y="1065643"/>
                  </a:lnTo>
                  <a:lnTo>
                    <a:pt x="1196814" y="1062469"/>
                  </a:lnTo>
                  <a:lnTo>
                    <a:pt x="1198402" y="1058766"/>
                  </a:lnTo>
                  <a:lnTo>
                    <a:pt x="1199725" y="1055063"/>
                  </a:lnTo>
                  <a:lnTo>
                    <a:pt x="1201047" y="1051360"/>
                  </a:lnTo>
                  <a:lnTo>
                    <a:pt x="1202105" y="1047922"/>
                  </a:lnTo>
                  <a:lnTo>
                    <a:pt x="1202899" y="1043955"/>
                  </a:lnTo>
                  <a:lnTo>
                    <a:pt x="1203693" y="1039987"/>
                  </a:lnTo>
                  <a:lnTo>
                    <a:pt x="1204222" y="1036020"/>
                  </a:lnTo>
                  <a:lnTo>
                    <a:pt x="1204486" y="1031788"/>
                  </a:lnTo>
                  <a:lnTo>
                    <a:pt x="1204486" y="1027820"/>
                  </a:lnTo>
                  <a:lnTo>
                    <a:pt x="1204486" y="1027556"/>
                  </a:lnTo>
                  <a:lnTo>
                    <a:pt x="1204486" y="1027291"/>
                  </a:lnTo>
                  <a:lnTo>
                    <a:pt x="1204486" y="1026762"/>
                  </a:lnTo>
                  <a:lnTo>
                    <a:pt x="1204486" y="1025176"/>
                  </a:lnTo>
                  <a:lnTo>
                    <a:pt x="1204751" y="1013009"/>
                  </a:lnTo>
                  <a:lnTo>
                    <a:pt x="1205280" y="1004016"/>
                  </a:lnTo>
                  <a:lnTo>
                    <a:pt x="1205809" y="993701"/>
                  </a:lnTo>
                  <a:lnTo>
                    <a:pt x="1206338" y="982063"/>
                  </a:lnTo>
                  <a:lnTo>
                    <a:pt x="1207661" y="969896"/>
                  </a:lnTo>
                  <a:lnTo>
                    <a:pt x="1208984" y="957994"/>
                  </a:lnTo>
                  <a:lnTo>
                    <a:pt x="1211100" y="946092"/>
                  </a:lnTo>
                  <a:lnTo>
                    <a:pt x="1211894" y="943183"/>
                  </a:lnTo>
                  <a:lnTo>
                    <a:pt x="1212952" y="939480"/>
                  </a:lnTo>
                  <a:lnTo>
                    <a:pt x="1215068" y="935512"/>
                  </a:lnTo>
                  <a:lnTo>
                    <a:pt x="1217185" y="931280"/>
                  </a:lnTo>
                  <a:lnTo>
                    <a:pt x="1220095" y="927313"/>
                  </a:lnTo>
                  <a:lnTo>
                    <a:pt x="1223005" y="923081"/>
                  </a:lnTo>
                  <a:lnTo>
                    <a:pt x="1226708" y="918585"/>
                  </a:lnTo>
                  <a:lnTo>
                    <a:pt x="1230677" y="913824"/>
                  </a:lnTo>
                  <a:lnTo>
                    <a:pt x="1239936" y="903773"/>
                  </a:lnTo>
                  <a:lnTo>
                    <a:pt x="1250253" y="892929"/>
                  </a:lnTo>
                  <a:lnTo>
                    <a:pt x="1258719" y="883936"/>
                  </a:lnTo>
                  <a:lnTo>
                    <a:pt x="1267713" y="873885"/>
                  </a:lnTo>
                  <a:lnTo>
                    <a:pt x="1276972" y="863570"/>
                  </a:lnTo>
                  <a:lnTo>
                    <a:pt x="1286496" y="852461"/>
                  </a:lnTo>
                  <a:lnTo>
                    <a:pt x="1296020" y="840559"/>
                  </a:lnTo>
                  <a:lnTo>
                    <a:pt x="1300517" y="834211"/>
                  </a:lnTo>
                  <a:lnTo>
                    <a:pt x="1305279" y="827335"/>
                  </a:lnTo>
                  <a:lnTo>
                    <a:pt x="1309776" y="820722"/>
                  </a:lnTo>
                  <a:lnTo>
                    <a:pt x="1314274" y="813581"/>
                  </a:lnTo>
                  <a:lnTo>
                    <a:pt x="1318506" y="806175"/>
                  </a:lnTo>
                  <a:lnTo>
                    <a:pt x="1322739" y="798505"/>
                  </a:lnTo>
                  <a:lnTo>
                    <a:pt x="1326972" y="790570"/>
                  </a:lnTo>
                  <a:lnTo>
                    <a:pt x="1330940" y="782371"/>
                  </a:lnTo>
                  <a:lnTo>
                    <a:pt x="1334908" y="773907"/>
                  </a:lnTo>
                  <a:lnTo>
                    <a:pt x="1338612" y="765179"/>
                  </a:lnTo>
                  <a:lnTo>
                    <a:pt x="1341787" y="755922"/>
                  </a:lnTo>
                  <a:lnTo>
                    <a:pt x="1344961" y="746135"/>
                  </a:lnTo>
                  <a:lnTo>
                    <a:pt x="1347871" y="736614"/>
                  </a:lnTo>
                  <a:lnTo>
                    <a:pt x="1350517" y="726563"/>
                  </a:lnTo>
                  <a:lnTo>
                    <a:pt x="1352898" y="715983"/>
                  </a:lnTo>
                  <a:lnTo>
                    <a:pt x="1355014" y="705403"/>
                  </a:lnTo>
                  <a:lnTo>
                    <a:pt x="1357130" y="694030"/>
                  </a:lnTo>
                  <a:lnTo>
                    <a:pt x="1358453" y="682657"/>
                  </a:lnTo>
                  <a:lnTo>
                    <a:pt x="1359511" y="670755"/>
                  </a:lnTo>
                  <a:lnTo>
                    <a:pt x="1360834" y="658588"/>
                  </a:lnTo>
                  <a:lnTo>
                    <a:pt x="1361099" y="646157"/>
                  </a:lnTo>
                  <a:lnTo>
                    <a:pt x="1361363" y="633197"/>
                  </a:lnTo>
                  <a:lnTo>
                    <a:pt x="1361099" y="619443"/>
                  </a:lnTo>
                  <a:lnTo>
                    <a:pt x="1360041" y="605689"/>
                  </a:lnTo>
                  <a:lnTo>
                    <a:pt x="1358718" y="591936"/>
                  </a:lnTo>
                  <a:lnTo>
                    <a:pt x="1356866" y="578447"/>
                  </a:lnTo>
                  <a:lnTo>
                    <a:pt x="1354220" y="565222"/>
                  </a:lnTo>
                  <a:lnTo>
                    <a:pt x="1351046" y="552262"/>
                  </a:lnTo>
                  <a:lnTo>
                    <a:pt x="1347871" y="539302"/>
                  </a:lnTo>
                  <a:lnTo>
                    <a:pt x="1343639" y="526606"/>
                  </a:lnTo>
                  <a:lnTo>
                    <a:pt x="1339141" y="514439"/>
                  </a:lnTo>
                  <a:lnTo>
                    <a:pt x="1334115" y="502008"/>
                  </a:lnTo>
                  <a:lnTo>
                    <a:pt x="1328824" y="490106"/>
                  </a:lnTo>
                  <a:lnTo>
                    <a:pt x="1322739" y="478468"/>
                  </a:lnTo>
                  <a:lnTo>
                    <a:pt x="1316390" y="467095"/>
                  </a:lnTo>
                  <a:lnTo>
                    <a:pt x="1309512" y="455986"/>
                  </a:lnTo>
                  <a:lnTo>
                    <a:pt x="1302369" y="445407"/>
                  </a:lnTo>
                  <a:lnTo>
                    <a:pt x="1294697" y="434562"/>
                  </a:lnTo>
                  <a:lnTo>
                    <a:pt x="1287819" y="425570"/>
                  </a:lnTo>
                  <a:lnTo>
                    <a:pt x="1280412" y="416841"/>
                  </a:lnTo>
                  <a:lnTo>
                    <a:pt x="1272740" y="408642"/>
                  </a:lnTo>
                  <a:lnTo>
                    <a:pt x="1265068" y="400443"/>
                  </a:lnTo>
                  <a:lnTo>
                    <a:pt x="1256867" y="392508"/>
                  </a:lnTo>
                  <a:lnTo>
                    <a:pt x="1248401" y="384838"/>
                  </a:lnTo>
                  <a:lnTo>
                    <a:pt x="1239671" y="377696"/>
                  </a:lnTo>
                  <a:lnTo>
                    <a:pt x="1230677" y="370555"/>
                  </a:lnTo>
                  <a:lnTo>
                    <a:pt x="1221417" y="363943"/>
                  </a:lnTo>
                  <a:lnTo>
                    <a:pt x="1211894" y="357330"/>
                  </a:lnTo>
                  <a:lnTo>
                    <a:pt x="1202370" y="351247"/>
                  </a:lnTo>
                  <a:lnTo>
                    <a:pt x="1192317" y="345693"/>
                  </a:lnTo>
                  <a:lnTo>
                    <a:pt x="1182000" y="340403"/>
                  </a:lnTo>
                  <a:lnTo>
                    <a:pt x="1171947" y="334848"/>
                  </a:lnTo>
                  <a:lnTo>
                    <a:pt x="1161365" y="330352"/>
                  </a:lnTo>
                  <a:lnTo>
                    <a:pt x="1150783" y="325856"/>
                  </a:lnTo>
                  <a:lnTo>
                    <a:pt x="1151048" y="324269"/>
                  </a:lnTo>
                  <a:lnTo>
                    <a:pt x="1126180" y="317392"/>
                  </a:lnTo>
                  <a:lnTo>
                    <a:pt x="1119302" y="315276"/>
                  </a:lnTo>
                  <a:lnTo>
                    <a:pt x="1111895" y="313424"/>
                  </a:lnTo>
                  <a:lnTo>
                    <a:pt x="1104752" y="311573"/>
                  </a:lnTo>
                  <a:lnTo>
                    <a:pt x="1097345" y="310251"/>
                  </a:lnTo>
                  <a:lnTo>
                    <a:pt x="1089673" y="308928"/>
                  </a:lnTo>
                  <a:lnTo>
                    <a:pt x="1082530" y="307606"/>
                  </a:lnTo>
                  <a:lnTo>
                    <a:pt x="1074858" y="306548"/>
                  </a:lnTo>
                  <a:lnTo>
                    <a:pt x="1067186" y="305754"/>
                  </a:lnTo>
                  <a:lnTo>
                    <a:pt x="1064541" y="305490"/>
                  </a:lnTo>
                  <a:lnTo>
                    <a:pt x="1064276" y="305490"/>
                  </a:lnTo>
                  <a:lnTo>
                    <a:pt x="1049197" y="304432"/>
                  </a:lnTo>
                  <a:lnTo>
                    <a:pt x="1041525" y="303903"/>
                  </a:lnTo>
                  <a:lnTo>
                    <a:pt x="1033588" y="303903"/>
                  </a:lnTo>
                  <a:lnTo>
                    <a:pt x="1032795" y="303903"/>
                  </a:lnTo>
                  <a:lnTo>
                    <a:pt x="1032530" y="303903"/>
                  </a:lnTo>
                  <a:lnTo>
                    <a:pt x="1032001" y="303903"/>
                  </a:lnTo>
                  <a:lnTo>
                    <a:pt x="1024065" y="303903"/>
                  </a:lnTo>
                  <a:close/>
                  <a:moveTo>
                    <a:pt x="1388083" y="226671"/>
                  </a:moveTo>
                  <a:lnTo>
                    <a:pt x="1384643" y="226935"/>
                  </a:lnTo>
                  <a:lnTo>
                    <a:pt x="1381204" y="227464"/>
                  </a:lnTo>
                  <a:lnTo>
                    <a:pt x="1377765" y="228258"/>
                  </a:lnTo>
                  <a:lnTo>
                    <a:pt x="1374591" y="229316"/>
                  </a:lnTo>
                  <a:lnTo>
                    <a:pt x="1371416" y="230903"/>
                  </a:lnTo>
                  <a:lnTo>
                    <a:pt x="1368241" y="232490"/>
                  </a:lnTo>
                  <a:lnTo>
                    <a:pt x="1365596" y="234606"/>
                  </a:lnTo>
                  <a:lnTo>
                    <a:pt x="1362686" y="237250"/>
                  </a:lnTo>
                  <a:lnTo>
                    <a:pt x="1273269" y="326649"/>
                  </a:lnTo>
                  <a:lnTo>
                    <a:pt x="1280147" y="332468"/>
                  </a:lnTo>
                  <a:lnTo>
                    <a:pt x="1286496" y="338551"/>
                  </a:lnTo>
                  <a:lnTo>
                    <a:pt x="1293110" y="344899"/>
                  </a:lnTo>
                  <a:lnTo>
                    <a:pt x="1299195" y="351247"/>
                  </a:lnTo>
                  <a:lnTo>
                    <a:pt x="1305279" y="357859"/>
                  </a:lnTo>
                  <a:lnTo>
                    <a:pt x="1311364" y="364736"/>
                  </a:lnTo>
                  <a:lnTo>
                    <a:pt x="1317184" y="371348"/>
                  </a:lnTo>
                  <a:lnTo>
                    <a:pt x="1322739" y="378490"/>
                  </a:lnTo>
                  <a:lnTo>
                    <a:pt x="1413479" y="288033"/>
                  </a:lnTo>
                  <a:lnTo>
                    <a:pt x="1416125" y="285388"/>
                  </a:lnTo>
                  <a:lnTo>
                    <a:pt x="1417976" y="282479"/>
                  </a:lnTo>
                  <a:lnTo>
                    <a:pt x="1420093" y="279305"/>
                  </a:lnTo>
                  <a:lnTo>
                    <a:pt x="1421416" y="276131"/>
                  </a:lnTo>
                  <a:lnTo>
                    <a:pt x="1422474" y="272957"/>
                  </a:lnTo>
                  <a:lnTo>
                    <a:pt x="1423267" y="269519"/>
                  </a:lnTo>
                  <a:lnTo>
                    <a:pt x="1423797" y="266080"/>
                  </a:lnTo>
                  <a:lnTo>
                    <a:pt x="1423797" y="262642"/>
                  </a:lnTo>
                  <a:lnTo>
                    <a:pt x="1423797" y="259203"/>
                  </a:lnTo>
                  <a:lnTo>
                    <a:pt x="1423267" y="255765"/>
                  </a:lnTo>
                  <a:lnTo>
                    <a:pt x="1422474" y="252327"/>
                  </a:lnTo>
                  <a:lnTo>
                    <a:pt x="1421416" y="249153"/>
                  </a:lnTo>
                  <a:lnTo>
                    <a:pt x="1420093" y="245979"/>
                  </a:lnTo>
                  <a:lnTo>
                    <a:pt x="1417976" y="242805"/>
                  </a:lnTo>
                  <a:lnTo>
                    <a:pt x="1416125" y="240160"/>
                  </a:lnTo>
                  <a:lnTo>
                    <a:pt x="1413479" y="237250"/>
                  </a:lnTo>
                  <a:lnTo>
                    <a:pt x="1410834" y="234606"/>
                  </a:lnTo>
                  <a:lnTo>
                    <a:pt x="1407924" y="232490"/>
                  </a:lnTo>
                  <a:lnTo>
                    <a:pt x="1404749" y="230903"/>
                  </a:lnTo>
                  <a:lnTo>
                    <a:pt x="1401839" y="229316"/>
                  </a:lnTo>
                  <a:lnTo>
                    <a:pt x="1398400" y="228258"/>
                  </a:lnTo>
                  <a:lnTo>
                    <a:pt x="1394961" y="227464"/>
                  </a:lnTo>
                  <a:lnTo>
                    <a:pt x="1391522" y="226935"/>
                  </a:lnTo>
                  <a:lnTo>
                    <a:pt x="1388083" y="226671"/>
                  </a:lnTo>
                  <a:close/>
                  <a:moveTo>
                    <a:pt x="677243" y="226671"/>
                  </a:moveTo>
                  <a:lnTo>
                    <a:pt x="673803" y="226935"/>
                  </a:lnTo>
                  <a:lnTo>
                    <a:pt x="670629" y="227464"/>
                  </a:lnTo>
                  <a:lnTo>
                    <a:pt x="667190" y="228258"/>
                  </a:lnTo>
                  <a:lnTo>
                    <a:pt x="663751" y="229316"/>
                  </a:lnTo>
                  <a:lnTo>
                    <a:pt x="660576" y="230903"/>
                  </a:lnTo>
                  <a:lnTo>
                    <a:pt x="657666" y="232490"/>
                  </a:lnTo>
                  <a:lnTo>
                    <a:pt x="654491" y="234606"/>
                  </a:lnTo>
                  <a:lnTo>
                    <a:pt x="651846" y="237250"/>
                  </a:lnTo>
                  <a:lnTo>
                    <a:pt x="649465" y="240160"/>
                  </a:lnTo>
                  <a:lnTo>
                    <a:pt x="647084" y="242805"/>
                  </a:lnTo>
                  <a:lnTo>
                    <a:pt x="645497" y="245979"/>
                  </a:lnTo>
                  <a:lnTo>
                    <a:pt x="644174" y="249153"/>
                  </a:lnTo>
                  <a:lnTo>
                    <a:pt x="642587" y="252327"/>
                  </a:lnTo>
                  <a:lnTo>
                    <a:pt x="642058" y="255765"/>
                  </a:lnTo>
                  <a:lnTo>
                    <a:pt x="641529" y="259203"/>
                  </a:lnTo>
                  <a:lnTo>
                    <a:pt x="641264" y="262642"/>
                  </a:lnTo>
                  <a:lnTo>
                    <a:pt x="641529" y="266080"/>
                  </a:lnTo>
                  <a:lnTo>
                    <a:pt x="642058" y="269519"/>
                  </a:lnTo>
                  <a:lnTo>
                    <a:pt x="642587" y="272957"/>
                  </a:lnTo>
                  <a:lnTo>
                    <a:pt x="644174" y="276131"/>
                  </a:lnTo>
                  <a:lnTo>
                    <a:pt x="645497" y="279305"/>
                  </a:lnTo>
                  <a:lnTo>
                    <a:pt x="647084" y="282479"/>
                  </a:lnTo>
                  <a:lnTo>
                    <a:pt x="649465" y="285388"/>
                  </a:lnTo>
                  <a:lnTo>
                    <a:pt x="651846" y="288033"/>
                  </a:lnTo>
                  <a:lnTo>
                    <a:pt x="742321" y="378490"/>
                  </a:lnTo>
                  <a:lnTo>
                    <a:pt x="748406" y="371348"/>
                  </a:lnTo>
                  <a:lnTo>
                    <a:pt x="753961" y="364736"/>
                  </a:lnTo>
                  <a:lnTo>
                    <a:pt x="760046" y="357859"/>
                  </a:lnTo>
                  <a:lnTo>
                    <a:pt x="765866" y="351247"/>
                  </a:lnTo>
                  <a:lnTo>
                    <a:pt x="772480" y="344899"/>
                  </a:lnTo>
                  <a:lnTo>
                    <a:pt x="778564" y="338551"/>
                  </a:lnTo>
                  <a:lnTo>
                    <a:pt x="785443" y="332468"/>
                  </a:lnTo>
                  <a:lnTo>
                    <a:pt x="791792" y="326649"/>
                  </a:lnTo>
                  <a:lnTo>
                    <a:pt x="702639" y="237250"/>
                  </a:lnTo>
                  <a:lnTo>
                    <a:pt x="699994" y="234606"/>
                  </a:lnTo>
                  <a:lnTo>
                    <a:pt x="696819" y="232490"/>
                  </a:lnTo>
                  <a:lnTo>
                    <a:pt x="694174" y="230903"/>
                  </a:lnTo>
                  <a:lnTo>
                    <a:pt x="690734" y="229316"/>
                  </a:lnTo>
                  <a:lnTo>
                    <a:pt x="687295" y="228258"/>
                  </a:lnTo>
                  <a:lnTo>
                    <a:pt x="683856" y="227464"/>
                  </a:lnTo>
                  <a:lnTo>
                    <a:pt x="680682" y="226935"/>
                  </a:lnTo>
                  <a:lnTo>
                    <a:pt x="677243" y="226671"/>
                  </a:lnTo>
                  <a:close/>
                  <a:moveTo>
                    <a:pt x="1032795" y="79348"/>
                  </a:moveTo>
                  <a:lnTo>
                    <a:pt x="1029091" y="79877"/>
                  </a:lnTo>
                  <a:lnTo>
                    <a:pt x="1025387" y="80406"/>
                  </a:lnTo>
                  <a:lnTo>
                    <a:pt x="1021948" y="81200"/>
                  </a:lnTo>
                  <a:lnTo>
                    <a:pt x="1018774" y="82257"/>
                  </a:lnTo>
                  <a:lnTo>
                    <a:pt x="1015599" y="83844"/>
                  </a:lnTo>
                  <a:lnTo>
                    <a:pt x="1012425" y="85696"/>
                  </a:lnTo>
                  <a:lnTo>
                    <a:pt x="1010044" y="87547"/>
                  </a:lnTo>
                  <a:lnTo>
                    <a:pt x="1007134" y="90192"/>
                  </a:lnTo>
                  <a:lnTo>
                    <a:pt x="1005017" y="92573"/>
                  </a:lnTo>
                  <a:lnTo>
                    <a:pt x="1002901" y="95482"/>
                  </a:lnTo>
                  <a:lnTo>
                    <a:pt x="1001049" y="98392"/>
                  </a:lnTo>
                  <a:lnTo>
                    <a:pt x="999726" y="101301"/>
                  </a:lnTo>
                  <a:lnTo>
                    <a:pt x="998404" y="104739"/>
                  </a:lnTo>
                  <a:lnTo>
                    <a:pt x="997610" y="108178"/>
                  </a:lnTo>
                  <a:lnTo>
                    <a:pt x="997081" y="111881"/>
                  </a:lnTo>
                  <a:lnTo>
                    <a:pt x="996816" y="115319"/>
                  </a:lnTo>
                  <a:lnTo>
                    <a:pt x="996816" y="236986"/>
                  </a:lnTo>
                  <a:lnTo>
                    <a:pt x="1005546" y="236192"/>
                  </a:lnTo>
                  <a:lnTo>
                    <a:pt x="1014276" y="235664"/>
                  </a:lnTo>
                  <a:lnTo>
                    <a:pt x="1023007" y="235399"/>
                  </a:lnTo>
                  <a:lnTo>
                    <a:pt x="1031737" y="235135"/>
                  </a:lnTo>
                  <a:lnTo>
                    <a:pt x="1032795" y="235135"/>
                  </a:lnTo>
                  <a:lnTo>
                    <a:pt x="1033588" y="235135"/>
                  </a:lnTo>
                  <a:lnTo>
                    <a:pt x="1042583" y="235399"/>
                  </a:lnTo>
                  <a:lnTo>
                    <a:pt x="1051313" y="235664"/>
                  </a:lnTo>
                  <a:lnTo>
                    <a:pt x="1060043" y="236192"/>
                  </a:lnTo>
                  <a:lnTo>
                    <a:pt x="1068773" y="236986"/>
                  </a:lnTo>
                  <a:lnTo>
                    <a:pt x="1068773" y="115319"/>
                  </a:lnTo>
                  <a:lnTo>
                    <a:pt x="1068509" y="111881"/>
                  </a:lnTo>
                  <a:lnTo>
                    <a:pt x="1067715" y="108178"/>
                  </a:lnTo>
                  <a:lnTo>
                    <a:pt x="1066922" y="104739"/>
                  </a:lnTo>
                  <a:lnTo>
                    <a:pt x="1065863" y="101301"/>
                  </a:lnTo>
                  <a:lnTo>
                    <a:pt x="1064276" y="98392"/>
                  </a:lnTo>
                  <a:lnTo>
                    <a:pt x="1062424" y="95482"/>
                  </a:lnTo>
                  <a:lnTo>
                    <a:pt x="1060308" y="92573"/>
                  </a:lnTo>
                  <a:lnTo>
                    <a:pt x="1057927" y="90192"/>
                  </a:lnTo>
                  <a:lnTo>
                    <a:pt x="1055546" y="87547"/>
                  </a:lnTo>
                  <a:lnTo>
                    <a:pt x="1052636" y="85696"/>
                  </a:lnTo>
                  <a:lnTo>
                    <a:pt x="1049990" y="83844"/>
                  </a:lnTo>
                  <a:lnTo>
                    <a:pt x="1046816" y="82257"/>
                  </a:lnTo>
                  <a:lnTo>
                    <a:pt x="1043377" y="81200"/>
                  </a:lnTo>
                  <a:lnTo>
                    <a:pt x="1039938" y="80406"/>
                  </a:lnTo>
                  <a:lnTo>
                    <a:pt x="1036498" y="79877"/>
                  </a:lnTo>
                  <a:lnTo>
                    <a:pt x="1032795" y="79348"/>
                  </a:lnTo>
                  <a:close/>
                  <a:moveTo>
                    <a:pt x="986234" y="0"/>
                  </a:moveTo>
                  <a:lnTo>
                    <a:pt x="1012954" y="265"/>
                  </a:lnTo>
                  <a:lnTo>
                    <a:pt x="1039938" y="1058"/>
                  </a:lnTo>
                  <a:lnTo>
                    <a:pt x="1066922" y="2381"/>
                  </a:lnTo>
                  <a:lnTo>
                    <a:pt x="1093641" y="4232"/>
                  </a:lnTo>
                  <a:lnTo>
                    <a:pt x="1120096" y="6612"/>
                  </a:lnTo>
                  <a:lnTo>
                    <a:pt x="1146286" y="8993"/>
                  </a:lnTo>
                  <a:lnTo>
                    <a:pt x="1172212" y="12431"/>
                  </a:lnTo>
                  <a:lnTo>
                    <a:pt x="1198137" y="16134"/>
                  </a:lnTo>
                  <a:lnTo>
                    <a:pt x="1223798" y="20366"/>
                  </a:lnTo>
                  <a:lnTo>
                    <a:pt x="1248930" y="25127"/>
                  </a:lnTo>
                  <a:lnTo>
                    <a:pt x="1274327" y="30417"/>
                  </a:lnTo>
                  <a:lnTo>
                    <a:pt x="1298930" y="35971"/>
                  </a:lnTo>
                  <a:lnTo>
                    <a:pt x="1323268" y="42055"/>
                  </a:lnTo>
                  <a:lnTo>
                    <a:pt x="1347871" y="48931"/>
                  </a:lnTo>
                  <a:lnTo>
                    <a:pt x="1371681" y="56073"/>
                  </a:lnTo>
                  <a:lnTo>
                    <a:pt x="1395225" y="64007"/>
                  </a:lnTo>
                  <a:lnTo>
                    <a:pt x="1418506" y="72207"/>
                  </a:lnTo>
                  <a:lnTo>
                    <a:pt x="1441521" y="80935"/>
                  </a:lnTo>
                  <a:lnTo>
                    <a:pt x="1464272" y="90192"/>
                  </a:lnTo>
                  <a:lnTo>
                    <a:pt x="1486494" y="99979"/>
                  </a:lnTo>
                  <a:lnTo>
                    <a:pt x="1508716" y="110029"/>
                  </a:lnTo>
                  <a:lnTo>
                    <a:pt x="1530145" y="120873"/>
                  </a:lnTo>
                  <a:lnTo>
                    <a:pt x="1551309" y="131982"/>
                  </a:lnTo>
                  <a:lnTo>
                    <a:pt x="1572208" y="143884"/>
                  </a:lnTo>
                  <a:lnTo>
                    <a:pt x="1592313" y="156051"/>
                  </a:lnTo>
                  <a:lnTo>
                    <a:pt x="1612684" y="168747"/>
                  </a:lnTo>
                  <a:lnTo>
                    <a:pt x="1631996" y="181971"/>
                  </a:lnTo>
                  <a:lnTo>
                    <a:pt x="1651043" y="195725"/>
                  </a:lnTo>
                  <a:lnTo>
                    <a:pt x="1660567" y="202602"/>
                  </a:lnTo>
                  <a:lnTo>
                    <a:pt x="1669826" y="210008"/>
                  </a:lnTo>
                  <a:lnTo>
                    <a:pt x="1678821" y="217413"/>
                  </a:lnTo>
                  <a:lnTo>
                    <a:pt x="1687815" y="224819"/>
                  </a:lnTo>
                  <a:lnTo>
                    <a:pt x="1696810" y="232225"/>
                  </a:lnTo>
                  <a:lnTo>
                    <a:pt x="1705804" y="240160"/>
                  </a:lnTo>
                  <a:lnTo>
                    <a:pt x="1714535" y="247830"/>
                  </a:lnTo>
                  <a:lnTo>
                    <a:pt x="1723000" y="255765"/>
                  </a:lnTo>
                  <a:lnTo>
                    <a:pt x="1731466" y="263964"/>
                  </a:lnTo>
                  <a:lnTo>
                    <a:pt x="1739931" y="272164"/>
                  </a:lnTo>
                  <a:lnTo>
                    <a:pt x="1747868" y="280098"/>
                  </a:lnTo>
                  <a:lnTo>
                    <a:pt x="1756069" y="288827"/>
                  </a:lnTo>
                  <a:lnTo>
                    <a:pt x="1764005" y="297290"/>
                  </a:lnTo>
                  <a:lnTo>
                    <a:pt x="1771941" y="306019"/>
                  </a:lnTo>
                  <a:lnTo>
                    <a:pt x="1779349" y="314747"/>
                  </a:lnTo>
                  <a:lnTo>
                    <a:pt x="1787021" y="323740"/>
                  </a:lnTo>
                  <a:lnTo>
                    <a:pt x="1794163" y="332997"/>
                  </a:lnTo>
                  <a:lnTo>
                    <a:pt x="1801571" y="341990"/>
                  </a:lnTo>
                  <a:lnTo>
                    <a:pt x="1808714" y="351512"/>
                  </a:lnTo>
                  <a:lnTo>
                    <a:pt x="1815592" y="360769"/>
                  </a:lnTo>
                  <a:lnTo>
                    <a:pt x="1822735" y="370291"/>
                  </a:lnTo>
                  <a:lnTo>
                    <a:pt x="1829348" y="380077"/>
                  </a:lnTo>
                  <a:lnTo>
                    <a:pt x="1835962" y="389863"/>
                  </a:lnTo>
                  <a:lnTo>
                    <a:pt x="1842311" y="399914"/>
                  </a:lnTo>
                  <a:lnTo>
                    <a:pt x="1848396" y="409964"/>
                  </a:lnTo>
                  <a:lnTo>
                    <a:pt x="1854745" y="420280"/>
                  </a:lnTo>
                  <a:lnTo>
                    <a:pt x="1860830" y="430330"/>
                  </a:lnTo>
                  <a:lnTo>
                    <a:pt x="1866385" y="441175"/>
                  </a:lnTo>
                  <a:lnTo>
                    <a:pt x="1872470" y="451490"/>
                  </a:lnTo>
                  <a:lnTo>
                    <a:pt x="1877761" y="462070"/>
                  </a:lnTo>
                  <a:lnTo>
                    <a:pt x="1883316" y="473178"/>
                  </a:lnTo>
                  <a:lnTo>
                    <a:pt x="1888342" y="484023"/>
                  </a:lnTo>
                  <a:lnTo>
                    <a:pt x="1893369" y="495396"/>
                  </a:lnTo>
                  <a:lnTo>
                    <a:pt x="1898395" y="506240"/>
                  </a:lnTo>
                  <a:lnTo>
                    <a:pt x="1903157" y="517613"/>
                  </a:lnTo>
                  <a:lnTo>
                    <a:pt x="1907654" y="529251"/>
                  </a:lnTo>
                  <a:lnTo>
                    <a:pt x="1912152" y="540624"/>
                  </a:lnTo>
                  <a:lnTo>
                    <a:pt x="1916385" y="552526"/>
                  </a:lnTo>
                  <a:lnTo>
                    <a:pt x="1920617" y="564428"/>
                  </a:lnTo>
                  <a:lnTo>
                    <a:pt x="1924586" y="576331"/>
                  </a:lnTo>
                  <a:lnTo>
                    <a:pt x="1928289" y="588497"/>
                  </a:lnTo>
                  <a:lnTo>
                    <a:pt x="1931993" y="600664"/>
                  </a:lnTo>
                  <a:lnTo>
                    <a:pt x="1935432" y="612831"/>
                  </a:lnTo>
                  <a:lnTo>
                    <a:pt x="1938607" y="625526"/>
                  </a:lnTo>
                  <a:lnTo>
                    <a:pt x="1941781" y="637958"/>
                  </a:lnTo>
                  <a:lnTo>
                    <a:pt x="1944691" y="650918"/>
                  </a:lnTo>
                  <a:lnTo>
                    <a:pt x="1947337" y="663613"/>
                  </a:lnTo>
                  <a:lnTo>
                    <a:pt x="1950247" y="676574"/>
                  </a:lnTo>
                  <a:lnTo>
                    <a:pt x="1952363" y="689798"/>
                  </a:lnTo>
                  <a:lnTo>
                    <a:pt x="1954744" y="703023"/>
                  </a:lnTo>
                  <a:lnTo>
                    <a:pt x="1956596" y="716248"/>
                  </a:lnTo>
                  <a:lnTo>
                    <a:pt x="1958448" y="729737"/>
                  </a:lnTo>
                  <a:lnTo>
                    <a:pt x="1960299" y="743490"/>
                  </a:lnTo>
                  <a:lnTo>
                    <a:pt x="1961622" y="757244"/>
                  </a:lnTo>
                  <a:lnTo>
                    <a:pt x="1962945" y="770998"/>
                  </a:lnTo>
                  <a:lnTo>
                    <a:pt x="1964268" y="785016"/>
                  </a:lnTo>
                  <a:lnTo>
                    <a:pt x="1965061" y="799034"/>
                  </a:lnTo>
                  <a:lnTo>
                    <a:pt x="1965855" y="813317"/>
                  </a:lnTo>
                  <a:lnTo>
                    <a:pt x="1966384" y="827599"/>
                  </a:lnTo>
                  <a:lnTo>
                    <a:pt x="1966649" y="842411"/>
                  </a:lnTo>
                  <a:lnTo>
                    <a:pt x="1966913" y="856958"/>
                  </a:lnTo>
                  <a:lnTo>
                    <a:pt x="1966913" y="871769"/>
                  </a:lnTo>
                  <a:lnTo>
                    <a:pt x="1966649" y="886581"/>
                  </a:lnTo>
                  <a:lnTo>
                    <a:pt x="1966120" y="901393"/>
                  </a:lnTo>
                  <a:lnTo>
                    <a:pt x="1965590" y="916733"/>
                  </a:lnTo>
                  <a:lnTo>
                    <a:pt x="1964797" y="931809"/>
                  </a:lnTo>
                  <a:lnTo>
                    <a:pt x="1964003" y="947150"/>
                  </a:lnTo>
                  <a:lnTo>
                    <a:pt x="1962416" y="962755"/>
                  </a:lnTo>
                  <a:lnTo>
                    <a:pt x="1961093" y="978360"/>
                  </a:lnTo>
                  <a:lnTo>
                    <a:pt x="1959506" y="994230"/>
                  </a:lnTo>
                  <a:lnTo>
                    <a:pt x="1957654" y="1010099"/>
                  </a:lnTo>
                  <a:lnTo>
                    <a:pt x="1955802" y="1026233"/>
                  </a:lnTo>
                  <a:lnTo>
                    <a:pt x="1953950" y="1038929"/>
                  </a:lnTo>
                  <a:lnTo>
                    <a:pt x="1952363" y="1051360"/>
                  </a:lnTo>
                  <a:lnTo>
                    <a:pt x="1950247" y="1064056"/>
                  </a:lnTo>
                  <a:lnTo>
                    <a:pt x="1947866" y="1076752"/>
                  </a:lnTo>
                  <a:lnTo>
                    <a:pt x="1944956" y="1089447"/>
                  </a:lnTo>
                  <a:lnTo>
                    <a:pt x="1942046" y="1101879"/>
                  </a:lnTo>
                  <a:lnTo>
                    <a:pt x="1938607" y="1114574"/>
                  </a:lnTo>
                  <a:lnTo>
                    <a:pt x="1935167" y="1127005"/>
                  </a:lnTo>
                  <a:lnTo>
                    <a:pt x="1931199" y="1139701"/>
                  </a:lnTo>
                  <a:lnTo>
                    <a:pt x="1927231" y="1152132"/>
                  </a:lnTo>
                  <a:lnTo>
                    <a:pt x="1922998" y="1164828"/>
                  </a:lnTo>
                  <a:lnTo>
                    <a:pt x="1918501" y="1177524"/>
                  </a:lnTo>
                  <a:lnTo>
                    <a:pt x="1913210" y="1189955"/>
                  </a:lnTo>
                  <a:lnTo>
                    <a:pt x="1908448" y="1202386"/>
                  </a:lnTo>
                  <a:lnTo>
                    <a:pt x="1903157" y="1214817"/>
                  </a:lnTo>
                  <a:lnTo>
                    <a:pt x="1897866" y="1227513"/>
                  </a:lnTo>
                  <a:lnTo>
                    <a:pt x="1892311" y="1239944"/>
                  </a:lnTo>
                  <a:lnTo>
                    <a:pt x="1886491" y="1252111"/>
                  </a:lnTo>
                  <a:lnTo>
                    <a:pt x="1880142" y="1264806"/>
                  </a:lnTo>
                  <a:lnTo>
                    <a:pt x="1874321" y="1276973"/>
                  </a:lnTo>
                  <a:lnTo>
                    <a:pt x="1861359" y="1301571"/>
                  </a:lnTo>
                  <a:lnTo>
                    <a:pt x="1847867" y="1325904"/>
                  </a:lnTo>
                  <a:lnTo>
                    <a:pt x="1834110" y="1350238"/>
                  </a:lnTo>
                  <a:lnTo>
                    <a:pt x="1819825" y="1374306"/>
                  </a:lnTo>
                  <a:lnTo>
                    <a:pt x="1805274" y="1397846"/>
                  </a:lnTo>
                  <a:lnTo>
                    <a:pt x="1790195" y="1421386"/>
                  </a:lnTo>
                  <a:lnTo>
                    <a:pt x="1774851" y="1444662"/>
                  </a:lnTo>
                  <a:lnTo>
                    <a:pt x="1759772" y="1467673"/>
                  </a:lnTo>
                  <a:lnTo>
                    <a:pt x="1744164" y="1490154"/>
                  </a:lnTo>
                  <a:lnTo>
                    <a:pt x="1728820" y="1512636"/>
                  </a:lnTo>
                  <a:lnTo>
                    <a:pt x="1697868" y="1556278"/>
                  </a:lnTo>
                  <a:lnTo>
                    <a:pt x="1667974" y="1598332"/>
                  </a:lnTo>
                  <a:lnTo>
                    <a:pt x="1639403" y="1638535"/>
                  </a:lnTo>
                  <a:lnTo>
                    <a:pt x="1625647" y="1658108"/>
                  </a:lnTo>
                  <a:lnTo>
                    <a:pt x="1612419" y="1676887"/>
                  </a:lnTo>
                  <a:lnTo>
                    <a:pt x="1599985" y="1695401"/>
                  </a:lnTo>
                  <a:lnTo>
                    <a:pt x="1587816" y="1713387"/>
                  </a:lnTo>
                  <a:lnTo>
                    <a:pt x="1576705" y="1730843"/>
                  </a:lnTo>
                  <a:lnTo>
                    <a:pt x="1566388" y="1748035"/>
                  </a:lnTo>
                  <a:lnTo>
                    <a:pt x="1607393" y="2062253"/>
                  </a:lnTo>
                  <a:lnTo>
                    <a:pt x="1556070" y="2077329"/>
                  </a:lnTo>
                  <a:lnTo>
                    <a:pt x="1479087" y="2100605"/>
                  </a:lnTo>
                  <a:lnTo>
                    <a:pt x="1371681" y="2133931"/>
                  </a:lnTo>
                  <a:lnTo>
                    <a:pt x="1245491" y="2173076"/>
                  </a:lnTo>
                  <a:lnTo>
                    <a:pt x="1113217" y="2214601"/>
                  </a:lnTo>
                  <a:lnTo>
                    <a:pt x="986499" y="2254804"/>
                  </a:lnTo>
                  <a:lnTo>
                    <a:pt x="877241" y="2289188"/>
                  </a:lnTo>
                  <a:lnTo>
                    <a:pt x="797347" y="2314844"/>
                  </a:lnTo>
                  <a:lnTo>
                    <a:pt x="772480" y="2323043"/>
                  </a:lnTo>
                  <a:lnTo>
                    <a:pt x="759252" y="2327275"/>
                  </a:lnTo>
                  <a:lnTo>
                    <a:pt x="710046" y="2094521"/>
                  </a:lnTo>
                  <a:lnTo>
                    <a:pt x="701846" y="2097431"/>
                  </a:lnTo>
                  <a:lnTo>
                    <a:pt x="680153" y="2105630"/>
                  </a:lnTo>
                  <a:lnTo>
                    <a:pt x="664544" y="2110920"/>
                  </a:lnTo>
                  <a:lnTo>
                    <a:pt x="646820" y="2117003"/>
                  </a:lnTo>
                  <a:lnTo>
                    <a:pt x="626978" y="2123351"/>
                  </a:lnTo>
                  <a:lnTo>
                    <a:pt x="605550" y="2129699"/>
                  </a:lnTo>
                  <a:lnTo>
                    <a:pt x="582799" y="2136576"/>
                  </a:lnTo>
                  <a:lnTo>
                    <a:pt x="559254" y="2142923"/>
                  </a:lnTo>
                  <a:lnTo>
                    <a:pt x="535180" y="2149007"/>
                  </a:lnTo>
                  <a:lnTo>
                    <a:pt x="523011" y="2151652"/>
                  </a:lnTo>
                  <a:lnTo>
                    <a:pt x="511107" y="2154297"/>
                  </a:lnTo>
                  <a:lnTo>
                    <a:pt x="498937" y="2156413"/>
                  </a:lnTo>
                  <a:lnTo>
                    <a:pt x="486768" y="2158793"/>
                  </a:lnTo>
                  <a:lnTo>
                    <a:pt x="475128" y="2160644"/>
                  </a:lnTo>
                  <a:lnTo>
                    <a:pt x="463488" y="2162496"/>
                  </a:lnTo>
                  <a:lnTo>
                    <a:pt x="452112" y="2163554"/>
                  </a:lnTo>
                  <a:lnTo>
                    <a:pt x="441001" y="2164612"/>
                  </a:lnTo>
                  <a:lnTo>
                    <a:pt x="430419" y="2165141"/>
                  </a:lnTo>
                  <a:lnTo>
                    <a:pt x="420102" y="2165141"/>
                  </a:lnTo>
                  <a:lnTo>
                    <a:pt x="410049" y="2164876"/>
                  </a:lnTo>
                  <a:lnTo>
                    <a:pt x="400261" y="2164083"/>
                  </a:lnTo>
                  <a:lnTo>
                    <a:pt x="391002" y="2162760"/>
                  </a:lnTo>
                  <a:lnTo>
                    <a:pt x="382272" y="2160644"/>
                  </a:lnTo>
                  <a:lnTo>
                    <a:pt x="373806" y="2158264"/>
                  </a:lnTo>
                  <a:lnTo>
                    <a:pt x="365870" y="2155355"/>
                  </a:lnTo>
                  <a:lnTo>
                    <a:pt x="357933" y="2151916"/>
                  </a:lnTo>
                  <a:lnTo>
                    <a:pt x="350790" y="2148213"/>
                  </a:lnTo>
                  <a:lnTo>
                    <a:pt x="343648" y="2144246"/>
                  </a:lnTo>
                  <a:lnTo>
                    <a:pt x="337034" y="2139749"/>
                  </a:lnTo>
                  <a:lnTo>
                    <a:pt x="330685" y="2135253"/>
                  </a:lnTo>
                  <a:lnTo>
                    <a:pt x="324600" y="2129963"/>
                  </a:lnTo>
                  <a:lnTo>
                    <a:pt x="319045" y="2124938"/>
                  </a:lnTo>
                  <a:lnTo>
                    <a:pt x="313489" y="2119384"/>
                  </a:lnTo>
                  <a:lnTo>
                    <a:pt x="308463" y="2114094"/>
                  </a:lnTo>
                  <a:lnTo>
                    <a:pt x="303966" y="2108539"/>
                  </a:lnTo>
                  <a:lnTo>
                    <a:pt x="299468" y="2102456"/>
                  </a:lnTo>
                  <a:lnTo>
                    <a:pt x="295500" y="2096902"/>
                  </a:lnTo>
                  <a:lnTo>
                    <a:pt x="291796" y="2091083"/>
                  </a:lnTo>
                  <a:lnTo>
                    <a:pt x="288357" y="2085264"/>
                  </a:lnTo>
                  <a:lnTo>
                    <a:pt x="285183" y="2079445"/>
                  </a:lnTo>
                  <a:lnTo>
                    <a:pt x="282537" y="2073891"/>
                  </a:lnTo>
                  <a:lnTo>
                    <a:pt x="279892" y="2068336"/>
                  </a:lnTo>
                  <a:lnTo>
                    <a:pt x="277511" y="2062782"/>
                  </a:lnTo>
                  <a:lnTo>
                    <a:pt x="275394" y="2057757"/>
                  </a:lnTo>
                  <a:lnTo>
                    <a:pt x="273807" y="2052467"/>
                  </a:lnTo>
                  <a:lnTo>
                    <a:pt x="272220" y="2047706"/>
                  </a:lnTo>
                  <a:lnTo>
                    <a:pt x="271162" y="2042945"/>
                  </a:lnTo>
                  <a:lnTo>
                    <a:pt x="270103" y="2038713"/>
                  </a:lnTo>
                  <a:lnTo>
                    <a:pt x="269574" y="2035275"/>
                  </a:lnTo>
                  <a:lnTo>
                    <a:pt x="269310" y="2031572"/>
                  </a:lnTo>
                  <a:lnTo>
                    <a:pt x="269045" y="2028398"/>
                  </a:lnTo>
                  <a:lnTo>
                    <a:pt x="269045" y="2025489"/>
                  </a:lnTo>
                  <a:lnTo>
                    <a:pt x="269310" y="2022050"/>
                  </a:lnTo>
                  <a:lnTo>
                    <a:pt x="270632" y="2013851"/>
                  </a:lnTo>
                  <a:lnTo>
                    <a:pt x="272484" y="2004329"/>
                  </a:lnTo>
                  <a:lnTo>
                    <a:pt x="274865" y="1993749"/>
                  </a:lnTo>
                  <a:lnTo>
                    <a:pt x="280156" y="1969680"/>
                  </a:lnTo>
                  <a:lnTo>
                    <a:pt x="282802" y="1957249"/>
                  </a:lnTo>
                  <a:lnTo>
                    <a:pt x="284918" y="1944289"/>
                  </a:lnTo>
                  <a:lnTo>
                    <a:pt x="285712" y="1937677"/>
                  </a:lnTo>
                  <a:lnTo>
                    <a:pt x="286770" y="1931329"/>
                  </a:lnTo>
                  <a:lnTo>
                    <a:pt x="287034" y="1924981"/>
                  </a:lnTo>
                  <a:lnTo>
                    <a:pt x="287299" y="1918633"/>
                  </a:lnTo>
                  <a:lnTo>
                    <a:pt x="287564" y="1912285"/>
                  </a:lnTo>
                  <a:lnTo>
                    <a:pt x="287299" y="1906202"/>
                  </a:lnTo>
                  <a:lnTo>
                    <a:pt x="286770" y="1900383"/>
                  </a:lnTo>
                  <a:lnTo>
                    <a:pt x="285712" y="1894564"/>
                  </a:lnTo>
                  <a:lnTo>
                    <a:pt x="284654" y="1889010"/>
                  </a:lnTo>
                  <a:lnTo>
                    <a:pt x="283066" y="1883985"/>
                  </a:lnTo>
                  <a:lnTo>
                    <a:pt x="280950" y="1878695"/>
                  </a:lnTo>
                  <a:lnTo>
                    <a:pt x="278569" y="1873934"/>
                  </a:lnTo>
                  <a:lnTo>
                    <a:pt x="275659" y="1869438"/>
                  </a:lnTo>
                  <a:lnTo>
                    <a:pt x="272220" y="1865735"/>
                  </a:lnTo>
                  <a:lnTo>
                    <a:pt x="268781" y="1862032"/>
                  </a:lnTo>
                  <a:lnTo>
                    <a:pt x="264283" y="1858593"/>
                  </a:lnTo>
                  <a:lnTo>
                    <a:pt x="235712" y="1840343"/>
                  </a:lnTo>
                  <a:lnTo>
                    <a:pt x="215077" y="1826854"/>
                  </a:lnTo>
                  <a:lnTo>
                    <a:pt x="198146" y="1816274"/>
                  </a:lnTo>
                  <a:lnTo>
                    <a:pt x="194443" y="1807017"/>
                  </a:lnTo>
                  <a:lnTo>
                    <a:pt x="191004" y="1797231"/>
                  </a:lnTo>
                  <a:lnTo>
                    <a:pt x="187300" y="1785064"/>
                  </a:lnTo>
                  <a:lnTo>
                    <a:pt x="185448" y="1778981"/>
                  </a:lnTo>
                  <a:lnTo>
                    <a:pt x="184125" y="1772369"/>
                  </a:lnTo>
                  <a:lnTo>
                    <a:pt x="182803" y="1766285"/>
                  </a:lnTo>
                  <a:lnTo>
                    <a:pt x="182009" y="1759937"/>
                  </a:lnTo>
                  <a:lnTo>
                    <a:pt x="181744" y="1754383"/>
                  </a:lnTo>
                  <a:lnTo>
                    <a:pt x="181744" y="1749093"/>
                  </a:lnTo>
                  <a:lnTo>
                    <a:pt x="182009" y="1746977"/>
                  </a:lnTo>
                  <a:lnTo>
                    <a:pt x="182538" y="1744597"/>
                  </a:lnTo>
                  <a:lnTo>
                    <a:pt x="183067" y="1742745"/>
                  </a:lnTo>
                  <a:lnTo>
                    <a:pt x="183861" y="1740629"/>
                  </a:lnTo>
                  <a:lnTo>
                    <a:pt x="186242" y="1737191"/>
                  </a:lnTo>
                  <a:lnTo>
                    <a:pt x="188623" y="1734017"/>
                  </a:lnTo>
                  <a:lnTo>
                    <a:pt x="191797" y="1730579"/>
                  </a:lnTo>
                  <a:lnTo>
                    <a:pt x="194707" y="1727140"/>
                  </a:lnTo>
                  <a:lnTo>
                    <a:pt x="201586" y="1720792"/>
                  </a:lnTo>
                  <a:lnTo>
                    <a:pt x="208199" y="1714445"/>
                  </a:lnTo>
                  <a:lnTo>
                    <a:pt x="214548" y="1709155"/>
                  </a:lnTo>
                  <a:lnTo>
                    <a:pt x="219310" y="1704394"/>
                  </a:lnTo>
                  <a:lnTo>
                    <a:pt x="220897" y="1702542"/>
                  </a:lnTo>
                  <a:lnTo>
                    <a:pt x="221691" y="1700691"/>
                  </a:lnTo>
                  <a:lnTo>
                    <a:pt x="222220" y="1699369"/>
                  </a:lnTo>
                  <a:lnTo>
                    <a:pt x="221956" y="1698840"/>
                  </a:lnTo>
                  <a:lnTo>
                    <a:pt x="221691" y="1698311"/>
                  </a:lnTo>
                  <a:lnTo>
                    <a:pt x="220104" y="1697253"/>
                  </a:lnTo>
                  <a:lnTo>
                    <a:pt x="216929" y="1695666"/>
                  </a:lnTo>
                  <a:lnTo>
                    <a:pt x="207141" y="1691169"/>
                  </a:lnTo>
                  <a:lnTo>
                    <a:pt x="193914" y="1686144"/>
                  </a:lnTo>
                  <a:lnTo>
                    <a:pt x="178834" y="1680061"/>
                  </a:lnTo>
                  <a:lnTo>
                    <a:pt x="163491" y="1674242"/>
                  </a:lnTo>
                  <a:lnTo>
                    <a:pt x="148940" y="1668158"/>
                  </a:lnTo>
                  <a:lnTo>
                    <a:pt x="137300" y="1663133"/>
                  </a:lnTo>
                  <a:lnTo>
                    <a:pt x="132803" y="1661282"/>
                  </a:lnTo>
                  <a:lnTo>
                    <a:pt x="129628" y="1659166"/>
                  </a:lnTo>
                  <a:lnTo>
                    <a:pt x="128570" y="1658372"/>
                  </a:lnTo>
                  <a:lnTo>
                    <a:pt x="127248" y="1657314"/>
                  </a:lnTo>
                  <a:lnTo>
                    <a:pt x="124602" y="1654140"/>
                  </a:lnTo>
                  <a:lnTo>
                    <a:pt x="122221" y="1649908"/>
                  </a:lnTo>
                  <a:lnTo>
                    <a:pt x="119576" y="1645147"/>
                  </a:lnTo>
                  <a:lnTo>
                    <a:pt x="116930" y="1639593"/>
                  </a:lnTo>
                  <a:lnTo>
                    <a:pt x="115078" y="1633774"/>
                  </a:lnTo>
                  <a:lnTo>
                    <a:pt x="112697" y="1627162"/>
                  </a:lnTo>
                  <a:lnTo>
                    <a:pt x="111375" y="1620814"/>
                  </a:lnTo>
                  <a:lnTo>
                    <a:pt x="110052" y="1613937"/>
                  </a:lnTo>
                  <a:lnTo>
                    <a:pt x="109258" y="1607589"/>
                  </a:lnTo>
                  <a:lnTo>
                    <a:pt x="108994" y="1601506"/>
                  </a:lnTo>
                  <a:lnTo>
                    <a:pt x="109258" y="1595158"/>
                  </a:lnTo>
                  <a:lnTo>
                    <a:pt x="109523" y="1592513"/>
                  </a:lnTo>
                  <a:lnTo>
                    <a:pt x="110052" y="1589868"/>
                  </a:lnTo>
                  <a:lnTo>
                    <a:pt x="110846" y="1587488"/>
                  </a:lnTo>
                  <a:lnTo>
                    <a:pt x="111639" y="1585107"/>
                  </a:lnTo>
                  <a:lnTo>
                    <a:pt x="112697" y="1582992"/>
                  </a:lnTo>
                  <a:lnTo>
                    <a:pt x="114285" y="1581140"/>
                  </a:lnTo>
                  <a:lnTo>
                    <a:pt x="115607" y="1579553"/>
                  </a:lnTo>
                  <a:lnTo>
                    <a:pt x="117195" y="1578231"/>
                  </a:lnTo>
                  <a:lnTo>
                    <a:pt x="120898" y="1575321"/>
                  </a:lnTo>
                  <a:lnTo>
                    <a:pt x="124338" y="1572412"/>
                  </a:lnTo>
                  <a:lnTo>
                    <a:pt x="127512" y="1569502"/>
                  </a:lnTo>
                  <a:lnTo>
                    <a:pt x="130158" y="1566328"/>
                  </a:lnTo>
                  <a:lnTo>
                    <a:pt x="132803" y="1563155"/>
                  </a:lnTo>
                  <a:lnTo>
                    <a:pt x="134655" y="1560245"/>
                  </a:lnTo>
                  <a:lnTo>
                    <a:pt x="136771" y="1556807"/>
                  </a:lnTo>
                  <a:lnTo>
                    <a:pt x="138094" y="1553368"/>
                  </a:lnTo>
                  <a:lnTo>
                    <a:pt x="139417" y="1549930"/>
                  </a:lnTo>
                  <a:lnTo>
                    <a:pt x="140475" y="1546756"/>
                  </a:lnTo>
                  <a:lnTo>
                    <a:pt x="141004" y="1543318"/>
                  </a:lnTo>
                  <a:lnTo>
                    <a:pt x="141004" y="1539879"/>
                  </a:lnTo>
                  <a:lnTo>
                    <a:pt x="141004" y="1536705"/>
                  </a:lnTo>
                  <a:lnTo>
                    <a:pt x="140475" y="1533531"/>
                  </a:lnTo>
                  <a:lnTo>
                    <a:pt x="139417" y="1530093"/>
                  </a:lnTo>
                  <a:lnTo>
                    <a:pt x="138359" y="1526919"/>
                  </a:lnTo>
                  <a:lnTo>
                    <a:pt x="136771" y="1524010"/>
                  </a:lnTo>
                  <a:lnTo>
                    <a:pt x="134655" y="1521100"/>
                  </a:lnTo>
                  <a:lnTo>
                    <a:pt x="132539" y="1518455"/>
                  </a:lnTo>
                  <a:lnTo>
                    <a:pt x="129628" y="1515546"/>
                  </a:lnTo>
                  <a:lnTo>
                    <a:pt x="126718" y="1512901"/>
                  </a:lnTo>
                  <a:lnTo>
                    <a:pt x="123279" y="1510520"/>
                  </a:lnTo>
                  <a:lnTo>
                    <a:pt x="119576" y="1508404"/>
                  </a:lnTo>
                  <a:lnTo>
                    <a:pt x="115343" y="1506289"/>
                  </a:lnTo>
                  <a:lnTo>
                    <a:pt x="110581" y="1504702"/>
                  </a:lnTo>
                  <a:lnTo>
                    <a:pt x="105555" y="1502850"/>
                  </a:lnTo>
                  <a:lnTo>
                    <a:pt x="100264" y="1501792"/>
                  </a:lnTo>
                  <a:lnTo>
                    <a:pt x="94179" y="1500734"/>
                  </a:lnTo>
                  <a:lnTo>
                    <a:pt x="88094" y="1499676"/>
                  </a:lnTo>
                  <a:lnTo>
                    <a:pt x="81481" y="1499147"/>
                  </a:lnTo>
                  <a:lnTo>
                    <a:pt x="74338" y="1498883"/>
                  </a:lnTo>
                  <a:lnTo>
                    <a:pt x="66666" y="1498883"/>
                  </a:lnTo>
                  <a:lnTo>
                    <a:pt x="60846" y="1498883"/>
                  </a:lnTo>
                  <a:lnTo>
                    <a:pt x="55026" y="1498354"/>
                  </a:lnTo>
                  <a:lnTo>
                    <a:pt x="49735" y="1497560"/>
                  </a:lnTo>
                  <a:lnTo>
                    <a:pt x="44709" y="1496238"/>
                  </a:lnTo>
                  <a:lnTo>
                    <a:pt x="39947" y="1494386"/>
                  </a:lnTo>
                  <a:lnTo>
                    <a:pt x="35449" y="1492270"/>
                  </a:lnTo>
                  <a:lnTo>
                    <a:pt x="31217" y="1489625"/>
                  </a:lnTo>
                  <a:lnTo>
                    <a:pt x="27248" y="1486981"/>
                  </a:lnTo>
                  <a:lnTo>
                    <a:pt x="23545" y="1483807"/>
                  </a:lnTo>
                  <a:lnTo>
                    <a:pt x="20106" y="1480368"/>
                  </a:lnTo>
                  <a:lnTo>
                    <a:pt x="17196" y="1476665"/>
                  </a:lnTo>
                  <a:lnTo>
                    <a:pt x="14286" y="1472962"/>
                  </a:lnTo>
                  <a:lnTo>
                    <a:pt x="11640" y="1468995"/>
                  </a:lnTo>
                  <a:lnTo>
                    <a:pt x="9524" y="1464499"/>
                  </a:lnTo>
                  <a:lnTo>
                    <a:pt x="7407" y="1460002"/>
                  </a:lnTo>
                  <a:lnTo>
                    <a:pt x="5820" y="1455506"/>
                  </a:lnTo>
                  <a:lnTo>
                    <a:pt x="4233" y="1450745"/>
                  </a:lnTo>
                  <a:lnTo>
                    <a:pt x="2910" y="1445720"/>
                  </a:lnTo>
                  <a:lnTo>
                    <a:pt x="1852" y="1440959"/>
                  </a:lnTo>
                  <a:lnTo>
                    <a:pt x="1058" y="1435669"/>
                  </a:lnTo>
                  <a:lnTo>
                    <a:pt x="529" y="1430643"/>
                  </a:lnTo>
                  <a:lnTo>
                    <a:pt x="265" y="1425354"/>
                  </a:lnTo>
                  <a:lnTo>
                    <a:pt x="0" y="1420328"/>
                  </a:lnTo>
                  <a:lnTo>
                    <a:pt x="0" y="1415303"/>
                  </a:lnTo>
                  <a:lnTo>
                    <a:pt x="265" y="1410278"/>
                  </a:lnTo>
                  <a:lnTo>
                    <a:pt x="794" y="1405252"/>
                  </a:lnTo>
                  <a:lnTo>
                    <a:pt x="1323" y="1400227"/>
                  </a:lnTo>
                  <a:lnTo>
                    <a:pt x="2116" y="1395466"/>
                  </a:lnTo>
                  <a:lnTo>
                    <a:pt x="2910" y="1390705"/>
                  </a:lnTo>
                  <a:lnTo>
                    <a:pt x="4233" y="1386209"/>
                  </a:lnTo>
                  <a:lnTo>
                    <a:pt x="5556" y="1381977"/>
                  </a:lnTo>
                  <a:lnTo>
                    <a:pt x="6878" y="1377745"/>
                  </a:lnTo>
                  <a:lnTo>
                    <a:pt x="11640" y="1365843"/>
                  </a:lnTo>
                  <a:lnTo>
                    <a:pt x="19048" y="1349444"/>
                  </a:lnTo>
                  <a:lnTo>
                    <a:pt x="39947" y="1303687"/>
                  </a:lnTo>
                  <a:lnTo>
                    <a:pt x="65608" y="1245763"/>
                  </a:lnTo>
                  <a:lnTo>
                    <a:pt x="79629" y="1214288"/>
                  </a:lnTo>
                  <a:lnTo>
                    <a:pt x="93650" y="1182020"/>
                  </a:lnTo>
                  <a:lnTo>
                    <a:pt x="107406" y="1149487"/>
                  </a:lnTo>
                  <a:lnTo>
                    <a:pt x="120634" y="1117484"/>
                  </a:lnTo>
                  <a:lnTo>
                    <a:pt x="133068" y="1086802"/>
                  </a:lnTo>
                  <a:lnTo>
                    <a:pt x="138623" y="1072255"/>
                  </a:lnTo>
                  <a:lnTo>
                    <a:pt x="143914" y="1057973"/>
                  </a:lnTo>
                  <a:lnTo>
                    <a:pt x="148411" y="1044748"/>
                  </a:lnTo>
                  <a:lnTo>
                    <a:pt x="152909" y="1031788"/>
                  </a:lnTo>
                  <a:lnTo>
                    <a:pt x="156612" y="1019886"/>
                  </a:lnTo>
                  <a:lnTo>
                    <a:pt x="159787" y="1009041"/>
                  </a:lnTo>
                  <a:lnTo>
                    <a:pt x="162168" y="999255"/>
                  </a:lnTo>
                  <a:lnTo>
                    <a:pt x="164020" y="990527"/>
                  </a:lnTo>
                  <a:lnTo>
                    <a:pt x="164813" y="982857"/>
                  </a:lnTo>
                  <a:lnTo>
                    <a:pt x="165078" y="979683"/>
                  </a:lnTo>
                  <a:lnTo>
                    <a:pt x="165078" y="976509"/>
                  </a:lnTo>
                  <a:lnTo>
                    <a:pt x="164549" y="965929"/>
                  </a:lnTo>
                  <a:lnTo>
                    <a:pt x="163755" y="956143"/>
                  </a:lnTo>
                  <a:lnTo>
                    <a:pt x="162697" y="947944"/>
                  </a:lnTo>
                  <a:lnTo>
                    <a:pt x="161374" y="940273"/>
                  </a:lnTo>
                  <a:lnTo>
                    <a:pt x="160051" y="933396"/>
                  </a:lnTo>
                  <a:lnTo>
                    <a:pt x="158729" y="927578"/>
                  </a:lnTo>
                  <a:lnTo>
                    <a:pt x="157141" y="922288"/>
                  </a:lnTo>
                  <a:lnTo>
                    <a:pt x="155554" y="917527"/>
                  </a:lnTo>
                  <a:lnTo>
                    <a:pt x="152380" y="908799"/>
                  </a:lnTo>
                  <a:lnTo>
                    <a:pt x="149999" y="900864"/>
                  </a:lnTo>
                  <a:lnTo>
                    <a:pt x="148940" y="897425"/>
                  </a:lnTo>
                  <a:lnTo>
                    <a:pt x="148147" y="893458"/>
                  </a:lnTo>
                  <a:lnTo>
                    <a:pt x="147618" y="889226"/>
                  </a:lnTo>
                  <a:lnTo>
                    <a:pt x="147353" y="884730"/>
                  </a:lnTo>
                  <a:lnTo>
                    <a:pt x="147618" y="861190"/>
                  </a:lnTo>
                  <a:lnTo>
                    <a:pt x="148411" y="837385"/>
                  </a:lnTo>
                  <a:lnTo>
                    <a:pt x="149734" y="814374"/>
                  </a:lnTo>
                  <a:lnTo>
                    <a:pt x="151321" y="791364"/>
                  </a:lnTo>
                  <a:lnTo>
                    <a:pt x="153438" y="768617"/>
                  </a:lnTo>
                  <a:lnTo>
                    <a:pt x="156083" y="745871"/>
                  </a:lnTo>
                  <a:lnTo>
                    <a:pt x="159258" y="723653"/>
                  </a:lnTo>
                  <a:lnTo>
                    <a:pt x="162697" y="701700"/>
                  </a:lnTo>
                  <a:lnTo>
                    <a:pt x="166665" y="679747"/>
                  </a:lnTo>
                  <a:lnTo>
                    <a:pt x="171163" y="657795"/>
                  </a:lnTo>
                  <a:lnTo>
                    <a:pt x="176189" y="636371"/>
                  </a:lnTo>
                  <a:lnTo>
                    <a:pt x="181744" y="615476"/>
                  </a:lnTo>
                  <a:lnTo>
                    <a:pt x="187300" y="594316"/>
                  </a:lnTo>
                  <a:lnTo>
                    <a:pt x="193649" y="573686"/>
                  </a:lnTo>
                  <a:lnTo>
                    <a:pt x="200263" y="553320"/>
                  </a:lnTo>
                  <a:lnTo>
                    <a:pt x="207406" y="533218"/>
                  </a:lnTo>
                  <a:lnTo>
                    <a:pt x="215077" y="513117"/>
                  </a:lnTo>
                  <a:lnTo>
                    <a:pt x="223014" y="493809"/>
                  </a:lnTo>
                  <a:lnTo>
                    <a:pt x="231215" y="474501"/>
                  </a:lnTo>
                  <a:lnTo>
                    <a:pt x="239945" y="455457"/>
                  </a:lnTo>
                  <a:lnTo>
                    <a:pt x="249204" y="436943"/>
                  </a:lnTo>
                  <a:lnTo>
                    <a:pt x="259257" y="418428"/>
                  </a:lnTo>
                  <a:lnTo>
                    <a:pt x="269045" y="400443"/>
                  </a:lnTo>
                  <a:lnTo>
                    <a:pt x="279627" y="382722"/>
                  </a:lnTo>
                  <a:lnTo>
                    <a:pt x="290209" y="365265"/>
                  </a:lnTo>
                  <a:lnTo>
                    <a:pt x="301585" y="348073"/>
                  </a:lnTo>
                  <a:lnTo>
                    <a:pt x="313225" y="331410"/>
                  </a:lnTo>
                  <a:lnTo>
                    <a:pt x="325394" y="315011"/>
                  </a:lnTo>
                  <a:lnTo>
                    <a:pt x="337828" y="299142"/>
                  </a:lnTo>
                  <a:lnTo>
                    <a:pt x="350261" y="283272"/>
                  </a:lnTo>
                  <a:lnTo>
                    <a:pt x="363489" y="267932"/>
                  </a:lnTo>
                  <a:lnTo>
                    <a:pt x="376981" y="252856"/>
                  </a:lnTo>
                  <a:lnTo>
                    <a:pt x="391002" y="238044"/>
                  </a:lnTo>
                  <a:lnTo>
                    <a:pt x="405552" y="224026"/>
                  </a:lnTo>
                  <a:lnTo>
                    <a:pt x="420102" y="210008"/>
                  </a:lnTo>
                  <a:lnTo>
                    <a:pt x="434917" y="196519"/>
                  </a:lnTo>
                  <a:lnTo>
                    <a:pt x="450261" y="183558"/>
                  </a:lnTo>
                  <a:lnTo>
                    <a:pt x="466133" y="171127"/>
                  </a:lnTo>
                  <a:lnTo>
                    <a:pt x="482006" y="158696"/>
                  </a:lnTo>
                  <a:lnTo>
                    <a:pt x="498673" y="146794"/>
                  </a:lnTo>
                  <a:lnTo>
                    <a:pt x="515339" y="135421"/>
                  </a:lnTo>
                  <a:lnTo>
                    <a:pt x="532270" y="124312"/>
                  </a:lnTo>
                  <a:lnTo>
                    <a:pt x="549731" y="113732"/>
                  </a:lnTo>
                  <a:lnTo>
                    <a:pt x="567455" y="103681"/>
                  </a:lnTo>
                  <a:lnTo>
                    <a:pt x="585709" y="93895"/>
                  </a:lnTo>
                  <a:lnTo>
                    <a:pt x="603963" y="84638"/>
                  </a:lnTo>
                  <a:lnTo>
                    <a:pt x="622746" y="75645"/>
                  </a:lnTo>
                  <a:lnTo>
                    <a:pt x="641793" y="67446"/>
                  </a:lnTo>
                  <a:lnTo>
                    <a:pt x="661105" y="59247"/>
                  </a:lnTo>
                  <a:lnTo>
                    <a:pt x="680946" y="51841"/>
                  </a:lnTo>
                  <a:lnTo>
                    <a:pt x="700787" y="44964"/>
                  </a:lnTo>
                  <a:lnTo>
                    <a:pt x="721157" y="38616"/>
                  </a:lnTo>
                  <a:lnTo>
                    <a:pt x="741528" y="32533"/>
                  </a:lnTo>
                  <a:lnTo>
                    <a:pt x="762427" y="26978"/>
                  </a:lnTo>
                  <a:lnTo>
                    <a:pt x="783326" y="21953"/>
                  </a:lnTo>
                  <a:lnTo>
                    <a:pt x="805019" y="17457"/>
                  </a:lnTo>
                  <a:lnTo>
                    <a:pt x="826712" y="13489"/>
                  </a:lnTo>
                  <a:lnTo>
                    <a:pt x="848405" y="9786"/>
                  </a:lnTo>
                  <a:lnTo>
                    <a:pt x="870627" y="7141"/>
                  </a:lnTo>
                  <a:lnTo>
                    <a:pt x="893378" y="4497"/>
                  </a:lnTo>
                  <a:lnTo>
                    <a:pt x="916129" y="2645"/>
                  </a:lnTo>
                  <a:lnTo>
                    <a:pt x="939145" y="1058"/>
                  </a:lnTo>
                  <a:lnTo>
                    <a:pt x="962425" y="265"/>
                  </a:lnTo>
                  <a:lnTo>
                    <a:pt x="986234" y="0"/>
                  </a:lnTo>
                  <a:close/>
                </a:path>
              </a:pathLst>
            </a:custGeom>
            <a:solidFill>
              <a:srgbClr val="3D89BC"/>
            </a:solidFill>
            <a:ln>
              <a:noFill/>
            </a:ln>
          </p:spPr>
          <p:txBody>
            <a:bodyPr anchor="ctr">
              <a:normAutofit fontScale="87500" lnSpcReduction="20000"/>
              <a:scene3d>
                <a:camera prst="orthographicFront"/>
                <a:lightRig rig="threePt" dir="t"/>
              </a:scene3d>
              <a:sp3d contourW="12700">
                <a:contourClr>
                  <a:srgbClr val="FFFFFF"/>
                </a:contourClr>
              </a:sp3d>
            </a:bodyPr>
            <a:lstStyle/>
            <a:p>
              <a:pPr algn="ctr">
                <a:defRPr/>
              </a:pPr>
              <a:endParaRPr lang="zh-CN" altLang="en-US">
                <a:solidFill>
                  <a:srgbClr val="FFFFFF"/>
                </a:solidFill>
                <a:sym typeface="Arial" panose="020B0604020202020204" pitchFamily="34" charset="0"/>
              </a:endParaRPr>
            </a:p>
          </p:txBody>
        </p:sp>
      </p:grpSp>
      <p:grpSp>
        <p:nvGrpSpPr>
          <p:cNvPr id="13" name="组合 12"/>
          <p:cNvGrpSpPr/>
          <p:nvPr>
            <p:custDataLst>
              <p:tags r:id="rId2"/>
            </p:custDataLst>
          </p:nvPr>
        </p:nvGrpSpPr>
        <p:grpSpPr>
          <a:xfrm>
            <a:off x="1789291" y="3121090"/>
            <a:ext cx="6320155" cy="955864"/>
            <a:chOff x="1789291" y="3368740"/>
            <a:chExt cx="6320155" cy="955864"/>
          </a:xfrm>
        </p:grpSpPr>
        <p:sp>
          <p:nvSpPr>
            <p:cNvPr id="14" name="椭圆 13"/>
            <p:cNvSpPr/>
            <p:nvPr>
              <p:custDataLst>
                <p:tags r:id="rId10"/>
              </p:custDataLst>
            </p:nvPr>
          </p:nvSpPr>
          <p:spPr>
            <a:xfrm>
              <a:off x="1789291" y="3467894"/>
              <a:ext cx="757558" cy="757556"/>
            </a:xfrm>
            <a:prstGeom prst="ellipse">
              <a:avLst/>
            </a:prstGeom>
            <a:solidFill>
              <a:sysClr val="window" lastClr="FFFFFF"/>
            </a:solidFill>
            <a:ln>
              <a:noFill/>
            </a:ln>
            <a:effectLst>
              <a:innerShdw blurRad="203200">
                <a:srgbClr val="09BCED">
                  <a:lumMod val="75000"/>
                  <a:alpha val="73000"/>
                </a:srgbClr>
              </a:innerShdw>
            </a:effectLst>
          </p:spPr>
          <p:style>
            <a:lnRef idx="2">
              <a:srgbClr val="09BCED">
                <a:shade val="50000"/>
              </a:srgbClr>
            </a:lnRef>
            <a:fillRef idx="1">
              <a:srgbClr val="09BCED"/>
            </a:fillRef>
            <a:effectRef idx="0">
              <a:srgbClr val="09BCED"/>
            </a:effectRef>
            <a:fontRef idx="minor">
              <a:sysClr val="window" lastClr="FFFFFF"/>
            </a:fontRef>
          </p:style>
          <p:txBody>
            <a:bodyPr lIns="0" tIns="0" rIns="0" bIns="0" rtlCol="0" anchor="ctr">
              <a:normAutofit/>
            </a:bodyPr>
            <a:lstStyle/>
            <a:p>
              <a:pPr algn="ctr"/>
              <a:endParaRPr lang="zh-CN" altLang="en-US" sz="1400">
                <a:solidFill>
                  <a:srgbClr val="09BCED">
                    <a:lumMod val="75000"/>
                  </a:srgbClr>
                </a:solidFill>
                <a:sym typeface="Arial" panose="020B0604020202020204" pitchFamily="34" charset="0"/>
              </a:endParaRPr>
            </a:p>
          </p:txBody>
        </p:sp>
        <p:sp>
          <p:nvSpPr>
            <p:cNvPr id="15" name="文本框 14"/>
            <p:cNvSpPr txBox="1"/>
            <p:nvPr>
              <p:custDataLst>
                <p:tags r:id="rId11"/>
              </p:custDataLst>
            </p:nvPr>
          </p:nvSpPr>
          <p:spPr>
            <a:xfrm>
              <a:off x="2879724" y="3368740"/>
              <a:ext cx="873577" cy="955864"/>
            </a:xfrm>
            <a:prstGeom prst="rect">
              <a:avLst/>
            </a:prstGeom>
            <a:noFill/>
          </p:spPr>
          <p:txBody>
            <a:bodyPr wrap="square" lIns="0" tIns="0" rIns="0" bIns="0" rtlCol="0" anchor="ctr" anchorCtr="0">
              <a:normAutofit/>
            </a:bodyPr>
            <a:lstStyle/>
            <a:p>
              <a:pPr algn="ctr"/>
              <a:r>
                <a:rPr lang="en-US" altLang="zh-CN" sz="2000" dirty="0">
                  <a:solidFill>
                    <a:srgbClr val="3D89BC"/>
                  </a:solidFill>
                  <a:latin typeface="微软雅黑" panose="020B0503020204020204" pitchFamily="34" charset="-122"/>
                  <a:ea typeface="微软雅黑" panose="020B0503020204020204" pitchFamily="34" charset="-122"/>
                  <a:cs typeface="+mn-ea"/>
                  <a:sym typeface="Arial" panose="020B0604020202020204" pitchFamily="34" charset="0"/>
                </a:rPr>
                <a:t>权值</a:t>
              </a:r>
            </a:p>
            <a:p>
              <a:pPr algn="ctr"/>
              <a:r>
                <a:rPr lang="en-US" altLang="zh-CN" sz="2000" dirty="0">
                  <a:solidFill>
                    <a:srgbClr val="3D89BC"/>
                  </a:solidFill>
                  <a:latin typeface="微软雅黑" panose="020B0503020204020204" pitchFamily="34" charset="-122"/>
                  <a:ea typeface="微软雅黑" panose="020B0503020204020204" pitchFamily="34" charset="-122"/>
                  <a:cs typeface="+mn-ea"/>
                  <a:sym typeface="Arial" panose="020B0604020202020204" pitchFamily="34" charset="0"/>
                </a:rPr>
                <a:t>共享</a:t>
              </a:r>
            </a:p>
          </p:txBody>
        </p:sp>
        <p:sp>
          <p:nvSpPr>
            <p:cNvPr id="16" name="文本框 15"/>
            <p:cNvSpPr txBox="1"/>
            <p:nvPr>
              <p:custDataLst>
                <p:tags r:id="rId12"/>
              </p:custDataLst>
            </p:nvPr>
          </p:nvSpPr>
          <p:spPr>
            <a:xfrm>
              <a:off x="4084181" y="3487485"/>
              <a:ext cx="4025265" cy="718185"/>
            </a:xfrm>
            <a:prstGeom prst="rect">
              <a:avLst/>
            </a:prstGeom>
            <a:noFill/>
          </p:spPr>
          <p:txBody>
            <a:bodyPr wrap="square" lIns="0" tIns="0" rIns="0" bIns="0" rtlCol="0" anchor="ctr" anchorCtr="0">
              <a:noAutofit/>
            </a:bodyPr>
            <a:lstStyle/>
            <a:p>
              <a:pPr>
                <a:lnSpc>
                  <a:spcPct val="110000"/>
                </a:lnSpc>
              </a:pPr>
              <a:r>
                <a:rPr lang="da-DK" altLang="zh-CN" sz="1600" dirty="0">
                  <a:solidFill>
                    <a:sysClr val="windowText" lastClr="000000">
                      <a:lumMod val="65000"/>
                      <a:lumOff val="35000"/>
                    </a:sysClr>
                  </a:solidFill>
                  <a:sym typeface="Arial" panose="020B0604020202020204" pitchFamily="34" charset="0"/>
                </a:rPr>
                <a:t>一个卷积层中的所有神经元均由同一个卷积核对不同区域数据响应而得到的，即共享同一个卷积核。</a:t>
              </a:r>
            </a:p>
          </p:txBody>
        </p:sp>
        <p:sp>
          <p:nvSpPr>
            <p:cNvPr id="17" name="KSO_Shape"/>
            <p:cNvSpPr/>
            <p:nvPr>
              <p:custDataLst>
                <p:tags r:id="rId13"/>
              </p:custDataLst>
            </p:nvPr>
          </p:nvSpPr>
          <p:spPr bwMode="auto">
            <a:xfrm>
              <a:off x="2036280" y="3699695"/>
              <a:ext cx="263578" cy="293952"/>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rgbClr val="3D89BC"/>
            </a:solidFill>
            <a:ln>
              <a:noFill/>
            </a:ln>
          </p:spPr>
          <p:txBody>
            <a:bodyPr anchor="ctr">
              <a:normAutofit fontScale="87500" lnSpcReduction="20000"/>
              <a:scene3d>
                <a:camera prst="orthographicFront"/>
                <a:lightRig rig="threePt" dir="t"/>
              </a:scene3d>
              <a:sp3d contourW="12700">
                <a:contourClr>
                  <a:srgbClr val="FFFFFF"/>
                </a:contourClr>
              </a:sp3d>
            </a:bodyPr>
            <a:lstStyle/>
            <a:p>
              <a:pPr algn="ctr">
                <a:defRPr/>
              </a:pPr>
              <a:endParaRPr lang="zh-CN" altLang="en-US">
                <a:solidFill>
                  <a:srgbClr val="FFFFFF"/>
                </a:solidFill>
                <a:sym typeface="Arial" panose="020B0604020202020204" pitchFamily="34" charset="0"/>
              </a:endParaRPr>
            </a:p>
          </p:txBody>
        </p:sp>
      </p:grpSp>
      <p:grpSp>
        <p:nvGrpSpPr>
          <p:cNvPr id="19" name="组合 18"/>
          <p:cNvGrpSpPr/>
          <p:nvPr>
            <p:custDataLst>
              <p:tags r:id="rId3"/>
            </p:custDataLst>
          </p:nvPr>
        </p:nvGrpSpPr>
        <p:grpSpPr>
          <a:xfrm>
            <a:off x="1789291" y="4768851"/>
            <a:ext cx="6320155" cy="955864"/>
            <a:chOff x="1789291" y="5016501"/>
            <a:chExt cx="6320155" cy="955864"/>
          </a:xfrm>
        </p:grpSpPr>
        <p:sp>
          <p:nvSpPr>
            <p:cNvPr id="20" name="椭圆 19"/>
            <p:cNvSpPr/>
            <p:nvPr>
              <p:custDataLst>
                <p:tags r:id="rId6"/>
              </p:custDataLst>
            </p:nvPr>
          </p:nvSpPr>
          <p:spPr>
            <a:xfrm>
              <a:off x="1789291" y="5115655"/>
              <a:ext cx="757558" cy="757556"/>
            </a:xfrm>
            <a:prstGeom prst="ellipse">
              <a:avLst/>
            </a:prstGeom>
            <a:solidFill>
              <a:sysClr val="window" lastClr="FFFFFF"/>
            </a:solidFill>
            <a:ln>
              <a:noFill/>
            </a:ln>
            <a:effectLst>
              <a:innerShdw blurRad="203200">
                <a:srgbClr val="09BCED">
                  <a:lumMod val="75000"/>
                  <a:alpha val="73000"/>
                </a:srgbClr>
              </a:innerShdw>
            </a:effectLst>
          </p:spPr>
          <p:style>
            <a:lnRef idx="2">
              <a:srgbClr val="09BCED">
                <a:shade val="50000"/>
              </a:srgbClr>
            </a:lnRef>
            <a:fillRef idx="1">
              <a:srgbClr val="09BCED"/>
            </a:fillRef>
            <a:effectRef idx="0">
              <a:srgbClr val="09BCED"/>
            </a:effectRef>
            <a:fontRef idx="minor">
              <a:sysClr val="window" lastClr="FFFFFF"/>
            </a:fontRef>
          </p:style>
          <p:txBody>
            <a:bodyPr lIns="0" tIns="0" rIns="0" bIns="0" rtlCol="0" anchor="ctr">
              <a:normAutofit/>
            </a:bodyPr>
            <a:lstStyle/>
            <a:p>
              <a:pPr algn="ctr"/>
              <a:endParaRPr lang="zh-CN" altLang="en-US" sz="1400">
                <a:solidFill>
                  <a:srgbClr val="09BCED">
                    <a:lumMod val="75000"/>
                  </a:srgbClr>
                </a:solidFill>
                <a:sym typeface="Arial" panose="020B0604020202020204" pitchFamily="34" charset="0"/>
              </a:endParaRPr>
            </a:p>
          </p:txBody>
        </p:sp>
        <p:sp>
          <p:nvSpPr>
            <p:cNvPr id="21" name="文本框 20"/>
            <p:cNvSpPr txBox="1"/>
            <p:nvPr>
              <p:custDataLst>
                <p:tags r:id="rId7"/>
              </p:custDataLst>
            </p:nvPr>
          </p:nvSpPr>
          <p:spPr>
            <a:xfrm>
              <a:off x="2879724" y="5016501"/>
              <a:ext cx="873577" cy="955864"/>
            </a:xfrm>
            <a:prstGeom prst="rect">
              <a:avLst/>
            </a:prstGeom>
            <a:noFill/>
          </p:spPr>
          <p:txBody>
            <a:bodyPr wrap="square" lIns="0" tIns="0" rIns="0" bIns="0" rtlCol="0" anchor="ctr" anchorCtr="0">
              <a:normAutofit/>
            </a:bodyPr>
            <a:lstStyle/>
            <a:p>
              <a:pPr algn="ctr"/>
              <a:r>
                <a:rPr lang="en-US" altLang="zh-CN" sz="2000" dirty="0">
                  <a:solidFill>
                    <a:srgbClr val="3D89BC"/>
                  </a:solidFill>
                  <a:latin typeface="微软雅黑" panose="020B0503020204020204" pitchFamily="34" charset="-122"/>
                  <a:ea typeface="微软雅黑" panose="020B0503020204020204" pitchFamily="34" charset="-122"/>
                  <a:cs typeface="+mn-ea"/>
                  <a:sym typeface="Arial" panose="020B0604020202020204" pitchFamily="34" charset="0"/>
                </a:rPr>
                <a:t>降采样</a:t>
              </a:r>
            </a:p>
          </p:txBody>
        </p:sp>
        <p:sp>
          <p:nvSpPr>
            <p:cNvPr id="22" name="文本框 21"/>
            <p:cNvSpPr txBox="1"/>
            <p:nvPr>
              <p:custDataLst>
                <p:tags r:id="rId8"/>
              </p:custDataLst>
            </p:nvPr>
          </p:nvSpPr>
          <p:spPr>
            <a:xfrm>
              <a:off x="4084181" y="5135246"/>
              <a:ext cx="4025265" cy="718185"/>
            </a:xfrm>
            <a:prstGeom prst="rect">
              <a:avLst/>
            </a:prstGeom>
            <a:noFill/>
          </p:spPr>
          <p:txBody>
            <a:bodyPr wrap="square" lIns="0" tIns="0" rIns="0" bIns="0" rtlCol="0" anchor="ctr" anchorCtr="0">
              <a:normAutofit/>
            </a:bodyPr>
            <a:lstStyle/>
            <a:p>
              <a:pPr>
                <a:lnSpc>
                  <a:spcPct val="110000"/>
                </a:lnSpc>
              </a:pPr>
              <a:r>
                <a:rPr lang="da-DK" altLang="zh-CN" sz="1600" dirty="0">
                  <a:solidFill>
                    <a:sysClr val="windowText" lastClr="000000">
                      <a:lumMod val="65000"/>
                      <a:lumOff val="35000"/>
                    </a:sysClr>
                  </a:solidFill>
                  <a:sym typeface="Arial" panose="020B0604020202020204" pitchFamily="34" charset="0"/>
                </a:rPr>
                <a:t>一般在卷积层后面会进行降采样操作，对卷积层提取的特征进行聚合统计。</a:t>
              </a:r>
            </a:p>
          </p:txBody>
        </p:sp>
        <p:sp>
          <p:nvSpPr>
            <p:cNvPr id="32" name="KSO_Shape"/>
            <p:cNvSpPr/>
            <p:nvPr>
              <p:custDataLst>
                <p:tags r:id="rId9"/>
              </p:custDataLst>
            </p:nvPr>
          </p:nvSpPr>
          <p:spPr bwMode="auto">
            <a:xfrm>
              <a:off x="2038046" y="5350495"/>
              <a:ext cx="260046" cy="287874"/>
            </a:xfrm>
            <a:custGeom>
              <a:avLst/>
              <a:gdLst/>
              <a:ahLst/>
              <a:cxnLst/>
              <a:rect l="0" t="0" r="r" b="b"/>
              <a:pathLst>
                <a:path w="1647825" h="1824038">
                  <a:moveTo>
                    <a:pt x="984667" y="1001712"/>
                  </a:moveTo>
                  <a:lnTo>
                    <a:pt x="990761" y="1001712"/>
                  </a:lnTo>
                  <a:lnTo>
                    <a:pt x="1530189" y="1001712"/>
                  </a:lnTo>
                  <a:lnTo>
                    <a:pt x="1536548" y="1001712"/>
                  </a:lnTo>
                  <a:lnTo>
                    <a:pt x="1542377" y="1002243"/>
                  </a:lnTo>
                  <a:lnTo>
                    <a:pt x="1548206" y="1003040"/>
                  </a:lnTo>
                  <a:lnTo>
                    <a:pt x="1554034" y="1004102"/>
                  </a:lnTo>
                  <a:lnTo>
                    <a:pt x="1559598" y="1005429"/>
                  </a:lnTo>
                  <a:lnTo>
                    <a:pt x="1565427" y="1006757"/>
                  </a:lnTo>
                  <a:lnTo>
                    <a:pt x="1570726" y="1008615"/>
                  </a:lnTo>
                  <a:lnTo>
                    <a:pt x="1576025" y="1010739"/>
                  </a:lnTo>
                  <a:lnTo>
                    <a:pt x="1581059" y="1013129"/>
                  </a:lnTo>
                  <a:lnTo>
                    <a:pt x="1586358" y="1015518"/>
                  </a:lnTo>
                  <a:lnTo>
                    <a:pt x="1591392" y="1018439"/>
                  </a:lnTo>
                  <a:lnTo>
                    <a:pt x="1596161" y="1021359"/>
                  </a:lnTo>
                  <a:lnTo>
                    <a:pt x="1600665" y="1024545"/>
                  </a:lnTo>
                  <a:lnTo>
                    <a:pt x="1604904" y="1027997"/>
                  </a:lnTo>
                  <a:lnTo>
                    <a:pt x="1609143" y="1031713"/>
                  </a:lnTo>
                  <a:lnTo>
                    <a:pt x="1613382" y="1035430"/>
                  </a:lnTo>
                  <a:lnTo>
                    <a:pt x="1617356" y="1039413"/>
                  </a:lnTo>
                  <a:lnTo>
                    <a:pt x="1621065" y="1043661"/>
                  </a:lnTo>
                  <a:lnTo>
                    <a:pt x="1624510" y="1048174"/>
                  </a:lnTo>
                  <a:lnTo>
                    <a:pt x="1627689" y="1052422"/>
                  </a:lnTo>
                  <a:lnTo>
                    <a:pt x="1630869" y="1057201"/>
                  </a:lnTo>
                  <a:lnTo>
                    <a:pt x="1633518" y="1061980"/>
                  </a:lnTo>
                  <a:lnTo>
                    <a:pt x="1636167" y="1066759"/>
                  </a:lnTo>
                  <a:lnTo>
                    <a:pt x="1638552" y="1071804"/>
                  </a:lnTo>
                  <a:lnTo>
                    <a:pt x="1640671" y="1077379"/>
                  </a:lnTo>
                  <a:lnTo>
                    <a:pt x="1642526" y="1082689"/>
                  </a:lnTo>
                  <a:lnTo>
                    <a:pt x="1644116" y="1087999"/>
                  </a:lnTo>
                  <a:lnTo>
                    <a:pt x="1645441" y="1093840"/>
                  </a:lnTo>
                  <a:lnTo>
                    <a:pt x="1646500" y="1099416"/>
                  </a:lnTo>
                  <a:lnTo>
                    <a:pt x="1647295" y="1104991"/>
                  </a:lnTo>
                  <a:lnTo>
                    <a:pt x="1647560" y="1111098"/>
                  </a:lnTo>
                  <a:lnTo>
                    <a:pt x="1647825" y="1116673"/>
                  </a:lnTo>
                  <a:lnTo>
                    <a:pt x="1647560" y="1122780"/>
                  </a:lnTo>
                  <a:lnTo>
                    <a:pt x="1647295" y="1128621"/>
                  </a:lnTo>
                  <a:lnTo>
                    <a:pt x="1646500" y="1134196"/>
                  </a:lnTo>
                  <a:lnTo>
                    <a:pt x="1645441" y="1140037"/>
                  </a:lnTo>
                  <a:lnTo>
                    <a:pt x="1644116" y="1145613"/>
                  </a:lnTo>
                  <a:lnTo>
                    <a:pt x="1642526" y="1150923"/>
                  </a:lnTo>
                  <a:lnTo>
                    <a:pt x="1640671" y="1156498"/>
                  </a:lnTo>
                  <a:lnTo>
                    <a:pt x="1638552" y="1161543"/>
                  </a:lnTo>
                  <a:lnTo>
                    <a:pt x="1636167" y="1166587"/>
                  </a:lnTo>
                  <a:lnTo>
                    <a:pt x="1633518" y="1171632"/>
                  </a:lnTo>
                  <a:lnTo>
                    <a:pt x="1630869" y="1176411"/>
                  </a:lnTo>
                  <a:lnTo>
                    <a:pt x="1627689" y="1181190"/>
                  </a:lnTo>
                  <a:lnTo>
                    <a:pt x="1624510" y="1185703"/>
                  </a:lnTo>
                  <a:lnTo>
                    <a:pt x="1621065" y="1189951"/>
                  </a:lnTo>
                  <a:lnTo>
                    <a:pt x="1617356" y="1193934"/>
                  </a:lnTo>
                  <a:lnTo>
                    <a:pt x="1613382" y="1198182"/>
                  </a:lnTo>
                  <a:lnTo>
                    <a:pt x="1609143" y="1201899"/>
                  </a:lnTo>
                  <a:lnTo>
                    <a:pt x="1604904" y="1205616"/>
                  </a:lnTo>
                  <a:lnTo>
                    <a:pt x="1600665" y="1209067"/>
                  </a:lnTo>
                  <a:lnTo>
                    <a:pt x="1596161" y="1212253"/>
                  </a:lnTo>
                  <a:lnTo>
                    <a:pt x="1591392" y="1215174"/>
                  </a:lnTo>
                  <a:lnTo>
                    <a:pt x="1586358" y="1217829"/>
                  </a:lnTo>
                  <a:lnTo>
                    <a:pt x="1581059" y="1220484"/>
                  </a:lnTo>
                  <a:lnTo>
                    <a:pt x="1576025" y="1222608"/>
                  </a:lnTo>
                  <a:lnTo>
                    <a:pt x="1570726" y="1224732"/>
                  </a:lnTo>
                  <a:lnTo>
                    <a:pt x="1565427" y="1226590"/>
                  </a:lnTo>
                  <a:lnTo>
                    <a:pt x="1559598" y="1228183"/>
                  </a:lnTo>
                  <a:lnTo>
                    <a:pt x="1554034" y="1229511"/>
                  </a:lnTo>
                  <a:lnTo>
                    <a:pt x="1548206" y="1230573"/>
                  </a:lnTo>
                  <a:lnTo>
                    <a:pt x="1542377" y="1231369"/>
                  </a:lnTo>
                  <a:lnTo>
                    <a:pt x="1536548" y="1231635"/>
                  </a:lnTo>
                  <a:lnTo>
                    <a:pt x="1530189" y="1231900"/>
                  </a:lnTo>
                  <a:lnTo>
                    <a:pt x="990761" y="1231900"/>
                  </a:lnTo>
                  <a:lnTo>
                    <a:pt x="984667" y="1231635"/>
                  </a:lnTo>
                  <a:lnTo>
                    <a:pt x="978838" y="1231369"/>
                  </a:lnTo>
                  <a:lnTo>
                    <a:pt x="972745" y="1230573"/>
                  </a:lnTo>
                  <a:lnTo>
                    <a:pt x="967181" y="1229511"/>
                  </a:lnTo>
                  <a:lnTo>
                    <a:pt x="961352" y="1228183"/>
                  </a:lnTo>
                  <a:lnTo>
                    <a:pt x="955788" y="1226590"/>
                  </a:lnTo>
                  <a:lnTo>
                    <a:pt x="950489" y="1224732"/>
                  </a:lnTo>
                  <a:lnTo>
                    <a:pt x="944925" y="1222608"/>
                  </a:lnTo>
                  <a:lnTo>
                    <a:pt x="939627" y="1220484"/>
                  </a:lnTo>
                  <a:lnTo>
                    <a:pt x="934593" y="1217829"/>
                  </a:lnTo>
                  <a:lnTo>
                    <a:pt x="929824" y="1215174"/>
                  </a:lnTo>
                  <a:lnTo>
                    <a:pt x="925055" y="1212253"/>
                  </a:lnTo>
                  <a:lnTo>
                    <a:pt x="920286" y="1209067"/>
                  </a:lnTo>
                  <a:lnTo>
                    <a:pt x="915781" y="1205616"/>
                  </a:lnTo>
                  <a:lnTo>
                    <a:pt x="911542" y="1201899"/>
                  </a:lnTo>
                  <a:lnTo>
                    <a:pt x="907568" y="1198182"/>
                  </a:lnTo>
                  <a:lnTo>
                    <a:pt x="903594" y="1193934"/>
                  </a:lnTo>
                  <a:lnTo>
                    <a:pt x="900150" y="1189951"/>
                  </a:lnTo>
                  <a:lnTo>
                    <a:pt x="896440" y="1185703"/>
                  </a:lnTo>
                  <a:lnTo>
                    <a:pt x="893261" y="1181190"/>
                  </a:lnTo>
                  <a:lnTo>
                    <a:pt x="890347" y="1176411"/>
                  </a:lnTo>
                  <a:lnTo>
                    <a:pt x="887167" y="1171632"/>
                  </a:lnTo>
                  <a:lnTo>
                    <a:pt x="884783" y="1166587"/>
                  </a:lnTo>
                  <a:lnTo>
                    <a:pt x="882398" y="1161543"/>
                  </a:lnTo>
                  <a:lnTo>
                    <a:pt x="880279" y="1156498"/>
                  </a:lnTo>
                  <a:lnTo>
                    <a:pt x="878689" y="1150923"/>
                  </a:lnTo>
                  <a:lnTo>
                    <a:pt x="876834" y="1145613"/>
                  </a:lnTo>
                  <a:lnTo>
                    <a:pt x="875510" y="1140037"/>
                  </a:lnTo>
                  <a:lnTo>
                    <a:pt x="874450" y="1134196"/>
                  </a:lnTo>
                  <a:lnTo>
                    <a:pt x="873920" y="1128621"/>
                  </a:lnTo>
                  <a:lnTo>
                    <a:pt x="873125" y="1122780"/>
                  </a:lnTo>
                  <a:lnTo>
                    <a:pt x="873125" y="1116673"/>
                  </a:lnTo>
                  <a:lnTo>
                    <a:pt x="873125" y="1111098"/>
                  </a:lnTo>
                  <a:lnTo>
                    <a:pt x="873920" y="1104991"/>
                  </a:lnTo>
                  <a:lnTo>
                    <a:pt x="874450" y="1099416"/>
                  </a:lnTo>
                  <a:lnTo>
                    <a:pt x="875510" y="1093840"/>
                  </a:lnTo>
                  <a:lnTo>
                    <a:pt x="876834" y="1087999"/>
                  </a:lnTo>
                  <a:lnTo>
                    <a:pt x="878689" y="1082689"/>
                  </a:lnTo>
                  <a:lnTo>
                    <a:pt x="880279" y="1077379"/>
                  </a:lnTo>
                  <a:lnTo>
                    <a:pt x="882398" y="1071804"/>
                  </a:lnTo>
                  <a:lnTo>
                    <a:pt x="884783" y="1066759"/>
                  </a:lnTo>
                  <a:lnTo>
                    <a:pt x="887167" y="1061980"/>
                  </a:lnTo>
                  <a:lnTo>
                    <a:pt x="890347" y="1057201"/>
                  </a:lnTo>
                  <a:lnTo>
                    <a:pt x="893261" y="1052422"/>
                  </a:lnTo>
                  <a:lnTo>
                    <a:pt x="896440" y="1048174"/>
                  </a:lnTo>
                  <a:lnTo>
                    <a:pt x="900150" y="1043661"/>
                  </a:lnTo>
                  <a:lnTo>
                    <a:pt x="903594" y="1039413"/>
                  </a:lnTo>
                  <a:lnTo>
                    <a:pt x="907568" y="1035430"/>
                  </a:lnTo>
                  <a:lnTo>
                    <a:pt x="911542" y="1031713"/>
                  </a:lnTo>
                  <a:lnTo>
                    <a:pt x="915781" y="1027997"/>
                  </a:lnTo>
                  <a:lnTo>
                    <a:pt x="920286" y="1024545"/>
                  </a:lnTo>
                  <a:lnTo>
                    <a:pt x="925055" y="1021359"/>
                  </a:lnTo>
                  <a:lnTo>
                    <a:pt x="929824" y="1018439"/>
                  </a:lnTo>
                  <a:lnTo>
                    <a:pt x="934593" y="1015518"/>
                  </a:lnTo>
                  <a:lnTo>
                    <a:pt x="939627" y="1013129"/>
                  </a:lnTo>
                  <a:lnTo>
                    <a:pt x="944925" y="1010739"/>
                  </a:lnTo>
                  <a:lnTo>
                    <a:pt x="950489" y="1008615"/>
                  </a:lnTo>
                  <a:lnTo>
                    <a:pt x="955788" y="1006757"/>
                  </a:lnTo>
                  <a:lnTo>
                    <a:pt x="961352" y="1005429"/>
                  </a:lnTo>
                  <a:lnTo>
                    <a:pt x="967181" y="1004102"/>
                  </a:lnTo>
                  <a:lnTo>
                    <a:pt x="972745" y="1003040"/>
                  </a:lnTo>
                  <a:lnTo>
                    <a:pt x="978838" y="1002243"/>
                  </a:lnTo>
                  <a:lnTo>
                    <a:pt x="984667" y="1001712"/>
                  </a:lnTo>
                  <a:close/>
                  <a:moveTo>
                    <a:pt x="710407" y="800017"/>
                  </a:moveTo>
                  <a:lnTo>
                    <a:pt x="719935" y="800017"/>
                  </a:lnTo>
                  <a:lnTo>
                    <a:pt x="729729" y="800281"/>
                  </a:lnTo>
                  <a:lnTo>
                    <a:pt x="739522" y="800810"/>
                  </a:lnTo>
                  <a:lnTo>
                    <a:pt x="749050" y="801604"/>
                  </a:lnTo>
                  <a:lnTo>
                    <a:pt x="768637" y="803190"/>
                  </a:lnTo>
                  <a:lnTo>
                    <a:pt x="787694" y="805571"/>
                  </a:lnTo>
                  <a:lnTo>
                    <a:pt x="806222" y="809009"/>
                  </a:lnTo>
                  <a:lnTo>
                    <a:pt x="825014" y="812711"/>
                  </a:lnTo>
                  <a:lnTo>
                    <a:pt x="843806" y="817207"/>
                  </a:lnTo>
                  <a:lnTo>
                    <a:pt x="862070" y="822232"/>
                  </a:lnTo>
                  <a:lnTo>
                    <a:pt x="880333" y="828315"/>
                  </a:lnTo>
                  <a:lnTo>
                    <a:pt x="898331" y="834398"/>
                  </a:lnTo>
                  <a:lnTo>
                    <a:pt x="916329" y="841538"/>
                  </a:lnTo>
                  <a:lnTo>
                    <a:pt x="934063" y="849472"/>
                  </a:lnTo>
                  <a:lnTo>
                    <a:pt x="951532" y="857671"/>
                  </a:lnTo>
                  <a:lnTo>
                    <a:pt x="968736" y="866663"/>
                  </a:lnTo>
                  <a:lnTo>
                    <a:pt x="985941" y="875919"/>
                  </a:lnTo>
                  <a:lnTo>
                    <a:pt x="1002351" y="885969"/>
                  </a:lnTo>
                  <a:lnTo>
                    <a:pt x="973236" y="888349"/>
                  </a:lnTo>
                  <a:lnTo>
                    <a:pt x="959208" y="889672"/>
                  </a:lnTo>
                  <a:lnTo>
                    <a:pt x="946503" y="891258"/>
                  </a:lnTo>
                  <a:lnTo>
                    <a:pt x="934328" y="892845"/>
                  </a:lnTo>
                  <a:lnTo>
                    <a:pt x="923476" y="894167"/>
                  </a:lnTo>
                  <a:lnTo>
                    <a:pt x="913947" y="896019"/>
                  </a:lnTo>
                  <a:lnTo>
                    <a:pt x="906007" y="897870"/>
                  </a:lnTo>
                  <a:lnTo>
                    <a:pt x="898596" y="899986"/>
                  </a:lnTo>
                  <a:lnTo>
                    <a:pt x="890920" y="902630"/>
                  </a:lnTo>
                  <a:lnTo>
                    <a:pt x="883244" y="905540"/>
                  </a:lnTo>
                  <a:lnTo>
                    <a:pt x="875304" y="909242"/>
                  </a:lnTo>
                  <a:lnTo>
                    <a:pt x="867628" y="912945"/>
                  </a:lnTo>
                  <a:lnTo>
                    <a:pt x="859952" y="917176"/>
                  </a:lnTo>
                  <a:lnTo>
                    <a:pt x="851747" y="921937"/>
                  </a:lnTo>
                  <a:lnTo>
                    <a:pt x="844071" y="926962"/>
                  </a:lnTo>
                  <a:lnTo>
                    <a:pt x="836131" y="932251"/>
                  </a:lnTo>
                  <a:lnTo>
                    <a:pt x="828455" y="938334"/>
                  </a:lnTo>
                  <a:lnTo>
                    <a:pt x="820779" y="944416"/>
                  </a:lnTo>
                  <a:lnTo>
                    <a:pt x="813368" y="951028"/>
                  </a:lnTo>
                  <a:lnTo>
                    <a:pt x="805957" y="958169"/>
                  </a:lnTo>
                  <a:lnTo>
                    <a:pt x="798811" y="965574"/>
                  </a:lnTo>
                  <a:lnTo>
                    <a:pt x="791929" y="973244"/>
                  </a:lnTo>
                  <a:lnTo>
                    <a:pt x="785312" y="981442"/>
                  </a:lnTo>
                  <a:lnTo>
                    <a:pt x="778695" y="989641"/>
                  </a:lnTo>
                  <a:lnTo>
                    <a:pt x="772607" y="998368"/>
                  </a:lnTo>
                  <a:lnTo>
                    <a:pt x="766784" y="1007360"/>
                  </a:lnTo>
                  <a:lnTo>
                    <a:pt x="761490" y="1016881"/>
                  </a:lnTo>
                  <a:lnTo>
                    <a:pt x="756197" y="1026402"/>
                  </a:lnTo>
                  <a:lnTo>
                    <a:pt x="751432" y="1036451"/>
                  </a:lnTo>
                  <a:lnTo>
                    <a:pt x="747462" y="1046501"/>
                  </a:lnTo>
                  <a:lnTo>
                    <a:pt x="743492" y="1056815"/>
                  </a:lnTo>
                  <a:lnTo>
                    <a:pt x="740316" y="1067923"/>
                  </a:lnTo>
                  <a:lnTo>
                    <a:pt x="737140" y="1079031"/>
                  </a:lnTo>
                  <a:lnTo>
                    <a:pt x="735287" y="1090138"/>
                  </a:lnTo>
                  <a:lnTo>
                    <a:pt x="733434" y="1101775"/>
                  </a:lnTo>
                  <a:lnTo>
                    <a:pt x="732111" y="1113412"/>
                  </a:lnTo>
                  <a:lnTo>
                    <a:pt x="731846" y="1125577"/>
                  </a:lnTo>
                  <a:lnTo>
                    <a:pt x="731846" y="1137743"/>
                  </a:lnTo>
                  <a:lnTo>
                    <a:pt x="732905" y="1150173"/>
                  </a:lnTo>
                  <a:lnTo>
                    <a:pt x="734228" y="1162867"/>
                  </a:lnTo>
                  <a:lnTo>
                    <a:pt x="736346" y="1174768"/>
                  </a:lnTo>
                  <a:lnTo>
                    <a:pt x="738992" y="1186405"/>
                  </a:lnTo>
                  <a:lnTo>
                    <a:pt x="742433" y="1197513"/>
                  </a:lnTo>
                  <a:lnTo>
                    <a:pt x="745874" y="1208620"/>
                  </a:lnTo>
                  <a:lnTo>
                    <a:pt x="750109" y="1219199"/>
                  </a:lnTo>
                  <a:lnTo>
                    <a:pt x="754873" y="1229513"/>
                  </a:lnTo>
                  <a:lnTo>
                    <a:pt x="759902" y="1239299"/>
                  </a:lnTo>
                  <a:lnTo>
                    <a:pt x="765461" y="1248555"/>
                  </a:lnTo>
                  <a:lnTo>
                    <a:pt x="771548" y="1257547"/>
                  </a:lnTo>
                  <a:lnTo>
                    <a:pt x="778165" y="1266274"/>
                  </a:lnTo>
                  <a:lnTo>
                    <a:pt x="784782" y="1274473"/>
                  </a:lnTo>
                  <a:lnTo>
                    <a:pt x="791929" y="1282407"/>
                  </a:lnTo>
                  <a:lnTo>
                    <a:pt x="799605" y="1289812"/>
                  </a:lnTo>
                  <a:lnTo>
                    <a:pt x="807545" y="1296953"/>
                  </a:lnTo>
                  <a:lnTo>
                    <a:pt x="815485" y="1303829"/>
                  </a:lnTo>
                  <a:lnTo>
                    <a:pt x="824220" y="1309912"/>
                  </a:lnTo>
                  <a:lnTo>
                    <a:pt x="832690" y="1315994"/>
                  </a:lnTo>
                  <a:lnTo>
                    <a:pt x="841689" y="1321284"/>
                  </a:lnTo>
                  <a:lnTo>
                    <a:pt x="850953" y="1326573"/>
                  </a:lnTo>
                  <a:lnTo>
                    <a:pt x="860481" y="1331334"/>
                  </a:lnTo>
                  <a:lnTo>
                    <a:pt x="870010" y="1335565"/>
                  </a:lnTo>
                  <a:lnTo>
                    <a:pt x="879803" y="1339532"/>
                  </a:lnTo>
                  <a:lnTo>
                    <a:pt x="889861" y="1342970"/>
                  </a:lnTo>
                  <a:lnTo>
                    <a:pt x="899919" y="1346144"/>
                  </a:lnTo>
                  <a:lnTo>
                    <a:pt x="910242" y="1349053"/>
                  </a:lnTo>
                  <a:lnTo>
                    <a:pt x="920300" y="1350904"/>
                  </a:lnTo>
                  <a:lnTo>
                    <a:pt x="930622" y="1353020"/>
                  </a:lnTo>
                  <a:lnTo>
                    <a:pt x="941209" y="1354607"/>
                  </a:lnTo>
                  <a:lnTo>
                    <a:pt x="951797" y="1355400"/>
                  </a:lnTo>
                  <a:lnTo>
                    <a:pt x="962384" y="1356194"/>
                  </a:lnTo>
                  <a:lnTo>
                    <a:pt x="972707" y="1356458"/>
                  </a:lnTo>
                  <a:lnTo>
                    <a:pt x="1352790" y="1356458"/>
                  </a:lnTo>
                  <a:lnTo>
                    <a:pt x="1360466" y="1380260"/>
                  </a:lnTo>
                  <a:lnTo>
                    <a:pt x="1367877" y="1404327"/>
                  </a:lnTo>
                  <a:lnTo>
                    <a:pt x="1375023" y="1428658"/>
                  </a:lnTo>
                  <a:lnTo>
                    <a:pt x="1381640" y="1453253"/>
                  </a:lnTo>
                  <a:lnTo>
                    <a:pt x="1387728" y="1478378"/>
                  </a:lnTo>
                  <a:lnTo>
                    <a:pt x="1393286" y="1503502"/>
                  </a:lnTo>
                  <a:lnTo>
                    <a:pt x="1398315" y="1529156"/>
                  </a:lnTo>
                  <a:lnTo>
                    <a:pt x="1402815" y="1555074"/>
                  </a:lnTo>
                  <a:lnTo>
                    <a:pt x="1407049" y="1581256"/>
                  </a:lnTo>
                  <a:lnTo>
                    <a:pt x="1410490" y="1607703"/>
                  </a:lnTo>
                  <a:lnTo>
                    <a:pt x="1413667" y="1634414"/>
                  </a:lnTo>
                  <a:lnTo>
                    <a:pt x="1416313" y="1661126"/>
                  </a:lnTo>
                  <a:lnTo>
                    <a:pt x="1417901" y="1688366"/>
                  </a:lnTo>
                  <a:lnTo>
                    <a:pt x="1419490" y="1715606"/>
                  </a:lnTo>
                  <a:lnTo>
                    <a:pt x="1420284" y="1742846"/>
                  </a:lnTo>
                  <a:lnTo>
                    <a:pt x="1420813" y="1770880"/>
                  </a:lnTo>
                  <a:lnTo>
                    <a:pt x="1420284" y="1797327"/>
                  </a:lnTo>
                  <a:lnTo>
                    <a:pt x="1419490" y="1824038"/>
                  </a:lnTo>
                  <a:lnTo>
                    <a:pt x="1059" y="1824038"/>
                  </a:lnTo>
                  <a:lnTo>
                    <a:pt x="265" y="1797327"/>
                  </a:lnTo>
                  <a:lnTo>
                    <a:pt x="0" y="1770880"/>
                  </a:lnTo>
                  <a:lnTo>
                    <a:pt x="265" y="1745756"/>
                  </a:lnTo>
                  <a:lnTo>
                    <a:pt x="794" y="1720896"/>
                  </a:lnTo>
                  <a:lnTo>
                    <a:pt x="2118" y="1696035"/>
                  </a:lnTo>
                  <a:lnTo>
                    <a:pt x="3441" y="1671704"/>
                  </a:lnTo>
                  <a:lnTo>
                    <a:pt x="5559" y="1647109"/>
                  </a:lnTo>
                  <a:lnTo>
                    <a:pt x="8205" y="1622778"/>
                  </a:lnTo>
                  <a:lnTo>
                    <a:pt x="11117" y="1598976"/>
                  </a:lnTo>
                  <a:lnTo>
                    <a:pt x="14293" y="1575173"/>
                  </a:lnTo>
                  <a:lnTo>
                    <a:pt x="17999" y="1551371"/>
                  </a:lnTo>
                  <a:lnTo>
                    <a:pt x="22234" y="1528362"/>
                  </a:lnTo>
                  <a:lnTo>
                    <a:pt x="26998" y="1505089"/>
                  </a:lnTo>
                  <a:lnTo>
                    <a:pt x="31762" y="1482081"/>
                  </a:lnTo>
                  <a:lnTo>
                    <a:pt x="37056" y="1459601"/>
                  </a:lnTo>
                  <a:lnTo>
                    <a:pt x="43143" y="1436856"/>
                  </a:lnTo>
                  <a:lnTo>
                    <a:pt x="49496" y="1414906"/>
                  </a:lnTo>
                  <a:lnTo>
                    <a:pt x="55848" y="1392955"/>
                  </a:lnTo>
                  <a:lnTo>
                    <a:pt x="62730" y="1371268"/>
                  </a:lnTo>
                  <a:lnTo>
                    <a:pt x="69876" y="1349846"/>
                  </a:lnTo>
                  <a:lnTo>
                    <a:pt x="77552" y="1328689"/>
                  </a:lnTo>
                  <a:lnTo>
                    <a:pt x="85757" y="1307796"/>
                  </a:lnTo>
                  <a:lnTo>
                    <a:pt x="93962" y="1287696"/>
                  </a:lnTo>
                  <a:lnTo>
                    <a:pt x="102697" y="1267332"/>
                  </a:lnTo>
                  <a:lnTo>
                    <a:pt x="111961" y="1247497"/>
                  </a:lnTo>
                  <a:lnTo>
                    <a:pt x="121489" y="1227926"/>
                  </a:lnTo>
                  <a:lnTo>
                    <a:pt x="131018" y="1208885"/>
                  </a:lnTo>
                  <a:lnTo>
                    <a:pt x="141076" y="1189843"/>
                  </a:lnTo>
                  <a:lnTo>
                    <a:pt x="151398" y="1171330"/>
                  </a:lnTo>
                  <a:lnTo>
                    <a:pt x="162250" y="1153346"/>
                  </a:lnTo>
                  <a:lnTo>
                    <a:pt x="173102" y="1135363"/>
                  </a:lnTo>
                  <a:lnTo>
                    <a:pt x="184484" y="1118172"/>
                  </a:lnTo>
                  <a:lnTo>
                    <a:pt x="196130" y="1100982"/>
                  </a:lnTo>
                  <a:lnTo>
                    <a:pt x="208040" y="1084320"/>
                  </a:lnTo>
                  <a:lnTo>
                    <a:pt x="220216" y="1067923"/>
                  </a:lnTo>
                  <a:lnTo>
                    <a:pt x="232656" y="1052055"/>
                  </a:lnTo>
                  <a:lnTo>
                    <a:pt x="245625" y="1036716"/>
                  </a:lnTo>
                  <a:lnTo>
                    <a:pt x="258330" y="1021641"/>
                  </a:lnTo>
                  <a:lnTo>
                    <a:pt x="271829" y="1006831"/>
                  </a:lnTo>
                  <a:lnTo>
                    <a:pt x="285327" y="992814"/>
                  </a:lnTo>
                  <a:lnTo>
                    <a:pt x="299091" y="979062"/>
                  </a:lnTo>
                  <a:lnTo>
                    <a:pt x="313119" y="965574"/>
                  </a:lnTo>
                  <a:lnTo>
                    <a:pt x="327412" y="952879"/>
                  </a:lnTo>
                  <a:lnTo>
                    <a:pt x="341969" y="940714"/>
                  </a:lnTo>
                  <a:lnTo>
                    <a:pt x="356792" y="928548"/>
                  </a:lnTo>
                  <a:lnTo>
                    <a:pt x="371614" y="917176"/>
                  </a:lnTo>
                  <a:lnTo>
                    <a:pt x="386965" y="906069"/>
                  </a:lnTo>
                  <a:lnTo>
                    <a:pt x="402317" y="895754"/>
                  </a:lnTo>
                  <a:lnTo>
                    <a:pt x="417933" y="885704"/>
                  </a:lnTo>
                  <a:lnTo>
                    <a:pt x="434079" y="876184"/>
                  </a:lnTo>
                  <a:lnTo>
                    <a:pt x="449695" y="867192"/>
                  </a:lnTo>
                  <a:lnTo>
                    <a:pt x="466105" y="858993"/>
                  </a:lnTo>
                  <a:lnTo>
                    <a:pt x="482516" y="850795"/>
                  </a:lnTo>
                  <a:lnTo>
                    <a:pt x="499190" y="843654"/>
                  </a:lnTo>
                  <a:lnTo>
                    <a:pt x="515865" y="836778"/>
                  </a:lnTo>
                  <a:lnTo>
                    <a:pt x="532805" y="830695"/>
                  </a:lnTo>
                  <a:lnTo>
                    <a:pt x="550009" y="824612"/>
                  </a:lnTo>
                  <a:lnTo>
                    <a:pt x="567214" y="819587"/>
                  </a:lnTo>
                  <a:lnTo>
                    <a:pt x="584683" y="815091"/>
                  </a:lnTo>
                  <a:lnTo>
                    <a:pt x="602152" y="811389"/>
                  </a:lnTo>
                  <a:lnTo>
                    <a:pt x="619885" y="807686"/>
                  </a:lnTo>
                  <a:lnTo>
                    <a:pt x="637619" y="805042"/>
                  </a:lnTo>
                  <a:lnTo>
                    <a:pt x="655618" y="802661"/>
                  </a:lnTo>
                  <a:lnTo>
                    <a:pt x="673881" y="801075"/>
                  </a:lnTo>
                  <a:lnTo>
                    <a:pt x="692144" y="800281"/>
                  </a:lnTo>
                  <a:lnTo>
                    <a:pt x="710407" y="800017"/>
                  </a:lnTo>
                  <a:close/>
                  <a:moveTo>
                    <a:pt x="717024" y="0"/>
                  </a:moveTo>
                  <a:lnTo>
                    <a:pt x="726288" y="265"/>
                  </a:lnTo>
                  <a:lnTo>
                    <a:pt x="735552" y="529"/>
                  </a:lnTo>
                  <a:lnTo>
                    <a:pt x="744286" y="1322"/>
                  </a:lnTo>
                  <a:lnTo>
                    <a:pt x="753550" y="1851"/>
                  </a:lnTo>
                  <a:lnTo>
                    <a:pt x="762549" y="2909"/>
                  </a:lnTo>
                  <a:lnTo>
                    <a:pt x="771548" y="4232"/>
                  </a:lnTo>
                  <a:lnTo>
                    <a:pt x="780547" y="5818"/>
                  </a:lnTo>
                  <a:lnTo>
                    <a:pt x="789017" y="7141"/>
                  </a:lnTo>
                  <a:lnTo>
                    <a:pt x="798016" y="8992"/>
                  </a:lnTo>
                  <a:lnTo>
                    <a:pt x="806751" y="11108"/>
                  </a:lnTo>
                  <a:lnTo>
                    <a:pt x="814956" y="13488"/>
                  </a:lnTo>
                  <a:lnTo>
                    <a:pt x="823691" y="15868"/>
                  </a:lnTo>
                  <a:lnTo>
                    <a:pt x="831896" y="18513"/>
                  </a:lnTo>
                  <a:lnTo>
                    <a:pt x="840366" y="21422"/>
                  </a:lnTo>
                  <a:lnTo>
                    <a:pt x="848306" y="24331"/>
                  </a:lnTo>
                  <a:lnTo>
                    <a:pt x="856511" y="27769"/>
                  </a:lnTo>
                  <a:lnTo>
                    <a:pt x="864452" y="30943"/>
                  </a:lnTo>
                  <a:lnTo>
                    <a:pt x="872392" y="34645"/>
                  </a:lnTo>
                  <a:lnTo>
                    <a:pt x="880068" y="38348"/>
                  </a:lnTo>
                  <a:lnTo>
                    <a:pt x="888008" y="42315"/>
                  </a:lnTo>
                  <a:lnTo>
                    <a:pt x="895419" y="46546"/>
                  </a:lnTo>
                  <a:lnTo>
                    <a:pt x="902831" y="50778"/>
                  </a:lnTo>
                  <a:lnTo>
                    <a:pt x="910242" y="55274"/>
                  </a:lnTo>
                  <a:lnTo>
                    <a:pt x="917388" y="59770"/>
                  </a:lnTo>
                  <a:lnTo>
                    <a:pt x="924534" y="64530"/>
                  </a:lnTo>
                  <a:lnTo>
                    <a:pt x="931416" y="69555"/>
                  </a:lnTo>
                  <a:lnTo>
                    <a:pt x="938298" y="74580"/>
                  </a:lnTo>
                  <a:lnTo>
                    <a:pt x="944915" y="80134"/>
                  </a:lnTo>
                  <a:lnTo>
                    <a:pt x="951532" y="85423"/>
                  </a:lnTo>
                  <a:lnTo>
                    <a:pt x="958149" y="90977"/>
                  </a:lnTo>
                  <a:lnTo>
                    <a:pt x="964501" y="96795"/>
                  </a:lnTo>
                  <a:lnTo>
                    <a:pt x="970324" y="102614"/>
                  </a:lnTo>
                  <a:lnTo>
                    <a:pt x="976677" y="108697"/>
                  </a:lnTo>
                  <a:lnTo>
                    <a:pt x="982235" y="114779"/>
                  </a:lnTo>
                  <a:lnTo>
                    <a:pt x="987793" y="121127"/>
                  </a:lnTo>
                  <a:lnTo>
                    <a:pt x="993616" y="127738"/>
                  </a:lnTo>
                  <a:lnTo>
                    <a:pt x="998910" y="134085"/>
                  </a:lnTo>
                  <a:lnTo>
                    <a:pt x="1004204" y="140697"/>
                  </a:lnTo>
                  <a:lnTo>
                    <a:pt x="1009233" y="147573"/>
                  </a:lnTo>
                  <a:lnTo>
                    <a:pt x="1013997" y="154450"/>
                  </a:lnTo>
                  <a:lnTo>
                    <a:pt x="1018761" y="161590"/>
                  </a:lnTo>
                  <a:lnTo>
                    <a:pt x="1023526" y="168731"/>
                  </a:lnTo>
                  <a:lnTo>
                    <a:pt x="1027760" y="175871"/>
                  </a:lnTo>
                  <a:lnTo>
                    <a:pt x="1032260" y="183277"/>
                  </a:lnTo>
                  <a:lnTo>
                    <a:pt x="1036230" y="190682"/>
                  </a:lnTo>
                  <a:lnTo>
                    <a:pt x="1039936" y="198351"/>
                  </a:lnTo>
                  <a:lnTo>
                    <a:pt x="1043906" y="206021"/>
                  </a:lnTo>
                  <a:lnTo>
                    <a:pt x="1047082" y="213955"/>
                  </a:lnTo>
                  <a:lnTo>
                    <a:pt x="1050523" y="221889"/>
                  </a:lnTo>
                  <a:lnTo>
                    <a:pt x="1053699" y="229823"/>
                  </a:lnTo>
                  <a:lnTo>
                    <a:pt x="1056611" y="238022"/>
                  </a:lnTo>
                  <a:lnTo>
                    <a:pt x="1059258" y="245956"/>
                  </a:lnTo>
                  <a:lnTo>
                    <a:pt x="1061640" y="254419"/>
                  </a:lnTo>
                  <a:lnTo>
                    <a:pt x="1064022" y="262617"/>
                  </a:lnTo>
                  <a:lnTo>
                    <a:pt x="1066139" y="271080"/>
                  </a:lnTo>
                  <a:lnTo>
                    <a:pt x="1068257" y="279543"/>
                  </a:lnTo>
                  <a:lnTo>
                    <a:pt x="1069845" y="288271"/>
                  </a:lnTo>
                  <a:lnTo>
                    <a:pt x="1071168" y="296734"/>
                  </a:lnTo>
                  <a:lnTo>
                    <a:pt x="1072492" y="305461"/>
                  </a:lnTo>
                  <a:lnTo>
                    <a:pt x="1073550" y="314453"/>
                  </a:lnTo>
                  <a:lnTo>
                    <a:pt x="1074344" y="323180"/>
                  </a:lnTo>
                  <a:lnTo>
                    <a:pt x="1074874" y="332172"/>
                  </a:lnTo>
                  <a:lnTo>
                    <a:pt x="1075403" y="341164"/>
                  </a:lnTo>
                  <a:lnTo>
                    <a:pt x="1075403" y="350156"/>
                  </a:lnTo>
                  <a:lnTo>
                    <a:pt x="1075403" y="359412"/>
                  </a:lnTo>
                  <a:lnTo>
                    <a:pt x="1074874" y="368140"/>
                  </a:lnTo>
                  <a:lnTo>
                    <a:pt x="1074344" y="377132"/>
                  </a:lnTo>
                  <a:lnTo>
                    <a:pt x="1073550" y="385859"/>
                  </a:lnTo>
                  <a:lnTo>
                    <a:pt x="1072492" y="394587"/>
                  </a:lnTo>
                  <a:lnTo>
                    <a:pt x="1071168" y="403314"/>
                  </a:lnTo>
                  <a:lnTo>
                    <a:pt x="1069845" y="412042"/>
                  </a:lnTo>
                  <a:lnTo>
                    <a:pt x="1068257" y="420505"/>
                  </a:lnTo>
                  <a:lnTo>
                    <a:pt x="1066139" y="429232"/>
                  </a:lnTo>
                  <a:lnTo>
                    <a:pt x="1064022" y="437431"/>
                  </a:lnTo>
                  <a:lnTo>
                    <a:pt x="1061640" y="445894"/>
                  </a:lnTo>
                  <a:lnTo>
                    <a:pt x="1059258" y="454092"/>
                  </a:lnTo>
                  <a:lnTo>
                    <a:pt x="1056611" y="462555"/>
                  </a:lnTo>
                  <a:lnTo>
                    <a:pt x="1053699" y="470489"/>
                  </a:lnTo>
                  <a:lnTo>
                    <a:pt x="1050523" y="478423"/>
                  </a:lnTo>
                  <a:lnTo>
                    <a:pt x="1047082" y="486357"/>
                  </a:lnTo>
                  <a:lnTo>
                    <a:pt x="1043906" y="494027"/>
                  </a:lnTo>
                  <a:lnTo>
                    <a:pt x="1039936" y="501696"/>
                  </a:lnTo>
                  <a:lnTo>
                    <a:pt x="1036230" y="509366"/>
                  </a:lnTo>
                  <a:lnTo>
                    <a:pt x="1032260" y="516771"/>
                  </a:lnTo>
                  <a:lnTo>
                    <a:pt x="1027760" y="524441"/>
                  </a:lnTo>
                  <a:lnTo>
                    <a:pt x="1023526" y="531581"/>
                  </a:lnTo>
                  <a:lnTo>
                    <a:pt x="1018761" y="538722"/>
                  </a:lnTo>
                  <a:lnTo>
                    <a:pt x="1013997" y="545863"/>
                  </a:lnTo>
                  <a:lnTo>
                    <a:pt x="1009233" y="552474"/>
                  </a:lnTo>
                  <a:lnTo>
                    <a:pt x="1004204" y="559351"/>
                  </a:lnTo>
                  <a:lnTo>
                    <a:pt x="998910" y="566227"/>
                  </a:lnTo>
                  <a:lnTo>
                    <a:pt x="993616" y="572838"/>
                  </a:lnTo>
                  <a:lnTo>
                    <a:pt x="987793" y="578921"/>
                  </a:lnTo>
                  <a:lnTo>
                    <a:pt x="982235" y="585533"/>
                  </a:lnTo>
                  <a:lnTo>
                    <a:pt x="976677" y="591616"/>
                  </a:lnTo>
                  <a:lnTo>
                    <a:pt x="970324" y="597434"/>
                  </a:lnTo>
                  <a:lnTo>
                    <a:pt x="964501" y="603517"/>
                  </a:lnTo>
                  <a:lnTo>
                    <a:pt x="958149" y="609071"/>
                  </a:lnTo>
                  <a:lnTo>
                    <a:pt x="951532" y="614624"/>
                  </a:lnTo>
                  <a:lnTo>
                    <a:pt x="944915" y="620178"/>
                  </a:lnTo>
                  <a:lnTo>
                    <a:pt x="938298" y="625468"/>
                  </a:lnTo>
                  <a:lnTo>
                    <a:pt x="931416" y="630493"/>
                  </a:lnTo>
                  <a:lnTo>
                    <a:pt x="924534" y="635517"/>
                  </a:lnTo>
                  <a:lnTo>
                    <a:pt x="917388" y="640278"/>
                  </a:lnTo>
                  <a:lnTo>
                    <a:pt x="910242" y="645038"/>
                  </a:lnTo>
                  <a:lnTo>
                    <a:pt x="902831" y="649534"/>
                  </a:lnTo>
                  <a:lnTo>
                    <a:pt x="895419" y="653766"/>
                  </a:lnTo>
                  <a:lnTo>
                    <a:pt x="888008" y="657733"/>
                  </a:lnTo>
                  <a:lnTo>
                    <a:pt x="880068" y="661700"/>
                  </a:lnTo>
                  <a:lnTo>
                    <a:pt x="872392" y="665667"/>
                  </a:lnTo>
                  <a:lnTo>
                    <a:pt x="864452" y="669105"/>
                  </a:lnTo>
                  <a:lnTo>
                    <a:pt x="856511" y="672807"/>
                  </a:lnTo>
                  <a:lnTo>
                    <a:pt x="848306" y="675981"/>
                  </a:lnTo>
                  <a:lnTo>
                    <a:pt x="840366" y="678890"/>
                  </a:lnTo>
                  <a:lnTo>
                    <a:pt x="831896" y="681535"/>
                  </a:lnTo>
                  <a:lnTo>
                    <a:pt x="823691" y="684180"/>
                  </a:lnTo>
                  <a:lnTo>
                    <a:pt x="814956" y="687089"/>
                  </a:lnTo>
                  <a:lnTo>
                    <a:pt x="806751" y="688940"/>
                  </a:lnTo>
                  <a:lnTo>
                    <a:pt x="798016" y="691056"/>
                  </a:lnTo>
                  <a:lnTo>
                    <a:pt x="789017" y="692907"/>
                  </a:lnTo>
                  <a:lnTo>
                    <a:pt x="780547" y="694758"/>
                  </a:lnTo>
                  <a:lnTo>
                    <a:pt x="771548" y="696081"/>
                  </a:lnTo>
                  <a:lnTo>
                    <a:pt x="762549" y="697403"/>
                  </a:lnTo>
                  <a:lnTo>
                    <a:pt x="753550" y="698196"/>
                  </a:lnTo>
                  <a:lnTo>
                    <a:pt x="744286" y="699254"/>
                  </a:lnTo>
                  <a:lnTo>
                    <a:pt x="735552" y="699783"/>
                  </a:lnTo>
                  <a:lnTo>
                    <a:pt x="726288" y="700048"/>
                  </a:lnTo>
                  <a:lnTo>
                    <a:pt x="717024" y="700048"/>
                  </a:lnTo>
                  <a:lnTo>
                    <a:pt x="707760" y="700048"/>
                  </a:lnTo>
                  <a:lnTo>
                    <a:pt x="698496" y="699783"/>
                  </a:lnTo>
                  <a:lnTo>
                    <a:pt x="689232" y="699254"/>
                  </a:lnTo>
                  <a:lnTo>
                    <a:pt x="680498" y="698196"/>
                  </a:lnTo>
                  <a:lnTo>
                    <a:pt x="671234" y="697403"/>
                  </a:lnTo>
                  <a:lnTo>
                    <a:pt x="662235" y="696081"/>
                  </a:lnTo>
                  <a:lnTo>
                    <a:pt x="653235" y="694758"/>
                  </a:lnTo>
                  <a:lnTo>
                    <a:pt x="644766" y="692907"/>
                  </a:lnTo>
                  <a:lnTo>
                    <a:pt x="636031" y="691056"/>
                  </a:lnTo>
                  <a:lnTo>
                    <a:pt x="627561" y="688940"/>
                  </a:lnTo>
                  <a:lnTo>
                    <a:pt x="618827" y="687089"/>
                  </a:lnTo>
                  <a:lnTo>
                    <a:pt x="610092" y="684180"/>
                  </a:lnTo>
                  <a:lnTo>
                    <a:pt x="601887" y="681535"/>
                  </a:lnTo>
                  <a:lnTo>
                    <a:pt x="593417" y="678890"/>
                  </a:lnTo>
                  <a:lnTo>
                    <a:pt x="585477" y="675981"/>
                  </a:lnTo>
                  <a:lnTo>
                    <a:pt x="577536" y="672807"/>
                  </a:lnTo>
                  <a:lnTo>
                    <a:pt x="569331" y="669105"/>
                  </a:lnTo>
                  <a:lnTo>
                    <a:pt x="561391" y="665667"/>
                  </a:lnTo>
                  <a:lnTo>
                    <a:pt x="553715" y="661700"/>
                  </a:lnTo>
                  <a:lnTo>
                    <a:pt x="545775" y="657733"/>
                  </a:lnTo>
                  <a:lnTo>
                    <a:pt x="538363" y="653766"/>
                  </a:lnTo>
                  <a:lnTo>
                    <a:pt x="530952" y="649534"/>
                  </a:lnTo>
                  <a:lnTo>
                    <a:pt x="523541" y="645038"/>
                  </a:lnTo>
                  <a:lnTo>
                    <a:pt x="516395" y="640278"/>
                  </a:lnTo>
                  <a:lnTo>
                    <a:pt x="509248" y="635517"/>
                  </a:lnTo>
                  <a:lnTo>
                    <a:pt x="502367" y="630493"/>
                  </a:lnTo>
                  <a:lnTo>
                    <a:pt x="495485" y="625468"/>
                  </a:lnTo>
                  <a:lnTo>
                    <a:pt x="488603" y="620178"/>
                  </a:lnTo>
                  <a:lnTo>
                    <a:pt x="482251" y="614624"/>
                  </a:lnTo>
                  <a:lnTo>
                    <a:pt x="475898" y="609071"/>
                  </a:lnTo>
                  <a:lnTo>
                    <a:pt x="469546" y="603517"/>
                  </a:lnTo>
                  <a:lnTo>
                    <a:pt x="463458" y="597434"/>
                  </a:lnTo>
                  <a:lnTo>
                    <a:pt x="457371" y="591616"/>
                  </a:lnTo>
                  <a:lnTo>
                    <a:pt x="451548" y="585533"/>
                  </a:lnTo>
                  <a:lnTo>
                    <a:pt x="445989" y="578921"/>
                  </a:lnTo>
                  <a:lnTo>
                    <a:pt x="440166" y="572838"/>
                  </a:lnTo>
                  <a:lnTo>
                    <a:pt x="434873" y="566227"/>
                  </a:lnTo>
                  <a:lnTo>
                    <a:pt x="429579" y="559351"/>
                  </a:lnTo>
                  <a:lnTo>
                    <a:pt x="424550" y="552474"/>
                  </a:lnTo>
                  <a:lnTo>
                    <a:pt x="419786" y="545863"/>
                  </a:lnTo>
                  <a:lnTo>
                    <a:pt x="415022" y="538722"/>
                  </a:lnTo>
                  <a:lnTo>
                    <a:pt x="410257" y="531581"/>
                  </a:lnTo>
                  <a:lnTo>
                    <a:pt x="406022" y="524441"/>
                  </a:lnTo>
                  <a:lnTo>
                    <a:pt x="401523" y="516771"/>
                  </a:lnTo>
                  <a:lnTo>
                    <a:pt x="397553" y="509366"/>
                  </a:lnTo>
                  <a:lnTo>
                    <a:pt x="393847" y="501696"/>
                  </a:lnTo>
                  <a:lnTo>
                    <a:pt x="389877" y="494027"/>
                  </a:lnTo>
                  <a:lnTo>
                    <a:pt x="386701" y="486357"/>
                  </a:lnTo>
                  <a:lnTo>
                    <a:pt x="383260" y="478423"/>
                  </a:lnTo>
                  <a:lnTo>
                    <a:pt x="380084" y="470489"/>
                  </a:lnTo>
                  <a:lnTo>
                    <a:pt x="377172" y="462555"/>
                  </a:lnTo>
                  <a:lnTo>
                    <a:pt x="374525" y="454092"/>
                  </a:lnTo>
                  <a:lnTo>
                    <a:pt x="372143" y="445894"/>
                  </a:lnTo>
                  <a:lnTo>
                    <a:pt x="369761" y="437431"/>
                  </a:lnTo>
                  <a:lnTo>
                    <a:pt x="367644" y="429232"/>
                  </a:lnTo>
                  <a:lnTo>
                    <a:pt x="365791" y="420505"/>
                  </a:lnTo>
                  <a:lnTo>
                    <a:pt x="363938" y="412042"/>
                  </a:lnTo>
                  <a:lnTo>
                    <a:pt x="362615" y="403314"/>
                  </a:lnTo>
                  <a:lnTo>
                    <a:pt x="361291" y="394587"/>
                  </a:lnTo>
                  <a:lnTo>
                    <a:pt x="360232" y="385859"/>
                  </a:lnTo>
                  <a:lnTo>
                    <a:pt x="359438" y="377132"/>
                  </a:lnTo>
                  <a:lnTo>
                    <a:pt x="358909" y="368140"/>
                  </a:lnTo>
                  <a:lnTo>
                    <a:pt x="358380" y="359412"/>
                  </a:lnTo>
                  <a:lnTo>
                    <a:pt x="358380" y="350156"/>
                  </a:lnTo>
                  <a:lnTo>
                    <a:pt x="358380" y="341164"/>
                  </a:lnTo>
                  <a:lnTo>
                    <a:pt x="358909" y="332172"/>
                  </a:lnTo>
                  <a:lnTo>
                    <a:pt x="359438" y="323180"/>
                  </a:lnTo>
                  <a:lnTo>
                    <a:pt x="360232" y="314453"/>
                  </a:lnTo>
                  <a:lnTo>
                    <a:pt x="361291" y="305461"/>
                  </a:lnTo>
                  <a:lnTo>
                    <a:pt x="362615" y="296734"/>
                  </a:lnTo>
                  <a:lnTo>
                    <a:pt x="363938" y="288271"/>
                  </a:lnTo>
                  <a:lnTo>
                    <a:pt x="365791" y="279543"/>
                  </a:lnTo>
                  <a:lnTo>
                    <a:pt x="367644" y="271080"/>
                  </a:lnTo>
                  <a:lnTo>
                    <a:pt x="369761" y="262617"/>
                  </a:lnTo>
                  <a:lnTo>
                    <a:pt x="372143" y="254419"/>
                  </a:lnTo>
                  <a:lnTo>
                    <a:pt x="374525" y="245956"/>
                  </a:lnTo>
                  <a:lnTo>
                    <a:pt x="377172" y="238022"/>
                  </a:lnTo>
                  <a:lnTo>
                    <a:pt x="380084" y="229823"/>
                  </a:lnTo>
                  <a:lnTo>
                    <a:pt x="383260" y="221889"/>
                  </a:lnTo>
                  <a:lnTo>
                    <a:pt x="386701" y="213955"/>
                  </a:lnTo>
                  <a:lnTo>
                    <a:pt x="389877" y="206021"/>
                  </a:lnTo>
                  <a:lnTo>
                    <a:pt x="393847" y="198351"/>
                  </a:lnTo>
                  <a:lnTo>
                    <a:pt x="397553" y="190682"/>
                  </a:lnTo>
                  <a:lnTo>
                    <a:pt x="401523" y="183277"/>
                  </a:lnTo>
                  <a:lnTo>
                    <a:pt x="406022" y="175871"/>
                  </a:lnTo>
                  <a:lnTo>
                    <a:pt x="410257" y="168731"/>
                  </a:lnTo>
                  <a:lnTo>
                    <a:pt x="415022" y="161590"/>
                  </a:lnTo>
                  <a:lnTo>
                    <a:pt x="419786" y="154450"/>
                  </a:lnTo>
                  <a:lnTo>
                    <a:pt x="424550" y="147573"/>
                  </a:lnTo>
                  <a:lnTo>
                    <a:pt x="429579" y="140697"/>
                  </a:lnTo>
                  <a:lnTo>
                    <a:pt x="434873" y="134085"/>
                  </a:lnTo>
                  <a:lnTo>
                    <a:pt x="440166" y="127738"/>
                  </a:lnTo>
                  <a:lnTo>
                    <a:pt x="445989" y="121127"/>
                  </a:lnTo>
                  <a:lnTo>
                    <a:pt x="451548" y="114779"/>
                  </a:lnTo>
                  <a:lnTo>
                    <a:pt x="457371" y="108697"/>
                  </a:lnTo>
                  <a:lnTo>
                    <a:pt x="463458" y="102614"/>
                  </a:lnTo>
                  <a:lnTo>
                    <a:pt x="469546" y="96795"/>
                  </a:lnTo>
                  <a:lnTo>
                    <a:pt x="475898" y="90977"/>
                  </a:lnTo>
                  <a:lnTo>
                    <a:pt x="482251" y="85423"/>
                  </a:lnTo>
                  <a:lnTo>
                    <a:pt x="488603" y="80134"/>
                  </a:lnTo>
                  <a:lnTo>
                    <a:pt x="495485" y="74580"/>
                  </a:lnTo>
                  <a:lnTo>
                    <a:pt x="502367" y="69555"/>
                  </a:lnTo>
                  <a:lnTo>
                    <a:pt x="509248" y="64530"/>
                  </a:lnTo>
                  <a:lnTo>
                    <a:pt x="516395" y="59770"/>
                  </a:lnTo>
                  <a:lnTo>
                    <a:pt x="523541" y="55274"/>
                  </a:lnTo>
                  <a:lnTo>
                    <a:pt x="530952" y="50778"/>
                  </a:lnTo>
                  <a:lnTo>
                    <a:pt x="538363" y="46546"/>
                  </a:lnTo>
                  <a:lnTo>
                    <a:pt x="545775" y="42315"/>
                  </a:lnTo>
                  <a:lnTo>
                    <a:pt x="553715" y="38348"/>
                  </a:lnTo>
                  <a:lnTo>
                    <a:pt x="561391" y="34645"/>
                  </a:lnTo>
                  <a:lnTo>
                    <a:pt x="569331" y="30943"/>
                  </a:lnTo>
                  <a:lnTo>
                    <a:pt x="577536" y="27769"/>
                  </a:lnTo>
                  <a:lnTo>
                    <a:pt x="585477" y="24331"/>
                  </a:lnTo>
                  <a:lnTo>
                    <a:pt x="593417" y="21422"/>
                  </a:lnTo>
                  <a:lnTo>
                    <a:pt x="601887" y="18513"/>
                  </a:lnTo>
                  <a:lnTo>
                    <a:pt x="610092" y="15868"/>
                  </a:lnTo>
                  <a:lnTo>
                    <a:pt x="618827" y="13488"/>
                  </a:lnTo>
                  <a:lnTo>
                    <a:pt x="627561" y="11108"/>
                  </a:lnTo>
                  <a:lnTo>
                    <a:pt x="636031" y="8992"/>
                  </a:lnTo>
                  <a:lnTo>
                    <a:pt x="644766" y="7141"/>
                  </a:lnTo>
                  <a:lnTo>
                    <a:pt x="653235" y="5818"/>
                  </a:lnTo>
                  <a:lnTo>
                    <a:pt x="662235" y="4232"/>
                  </a:lnTo>
                  <a:lnTo>
                    <a:pt x="671234" y="2909"/>
                  </a:lnTo>
                  <a:lnTo>
                    <a:pt x="680498" y="1851"/>
                  </a:lnTo>
                  <a:lnTo>
                    <a:pt x="689232" y="1322"/>
                  </a:lnTo>
                  <a:lnTo>
                    <a:pt x="698496" y="529"/>
                  </a:lnTo>
                  <a:lnTo>
                    <a:pt x="707760" y="265"/>
                  </a:lnTo>
                  <a:lnTo>
                    <a:pt x="717024" y="0"/>
                  </a:lnTo>
                  <a:close/>
                </a:path>
              </a:pathLst>
            </a:custGeom>
            <a:solidFill>
              <a:srgbClr val="3D89BC"/>
            </a:solidFill>
            <a:ln>
              <a:noFill/>
            </a:ln>
          </p:spPr>
          <p:txBody>
            <a:bodyPr anchor="ctr">
              <a:normAutofit fontScale="87500" lnSpcReduction="20000"/>
              <a:scene3d>
                <a:camera prst="orthographicFront"/>
                <a:lightRig rig="threePt" dir="t"/>
              </a:scene3d>
              <a:sp3d contourW="12700">
                <a:contourClr>
                  <a:srgbClr val="FFFFFF"/>
                </a:contourClr>
              </a:sp3d>
            </a:bodyPr>
            <a:lstStyle/>
            <a:p>
              <a:pPr algn="ctr">
                <a:defRPr/>
              </a:pPr>
              <a:endParaRPr lang="zh-CN" altLang="en-US">
                <a:solidFill>
                  <a:srgbClr val="FFFFFF"/>
                </a:solidFill>
                <a:sym typeface="Arial" panose="020B0604020202020204" pitchFamily="34" charset="0"/>
              </a:endParaRPr>
            </a:p>
          </p:txBody>
        </p:sp>
      </p:grpSp>
      <p:cxnSp>
        <p:nvCxnSpPr>
          <p:cNvPr id="26" name="直接连接符 25"/>
          <p:cNvCxnSpPr/>
          <p:nvPr>
            <p:custDataLst>
              <p:tags r:id="rId4"/>
            </p:custDataLst>
          </p:nvPr>
        </p:nvCxnSpPr>
        <p:spPr>
          <a:xfrm>
            <a:off x="1808841" y="2775142"/>
            <a:ext cx="5724000" cy="0"/>
          </a:xfrm>
          <a:prstGeom prst="line">
            <a:avLst/>
          </a:prstGeom>
          <a:ln>
            <a:solidFill>
              <a:sysClr val="window" lastClr="FFFFFF">
                <a:lumMod val="85000"/>
              </a:sysClr>
            </a:solidFill>
            <a:prstDash val="sysDash"/>
          </a:ln>
        </p:spPr>
        <p:style>
          <a:lnRef idx="1">
            <a:srgbClr val="09BCED"/>
          </a:lnRef>
          <a:fillRef idx="0">
            <a:srgbClr val="09BCED"/>
          </a:fillRef>
          <a:effectRef idx="0">
            <a:srgbClr val="09BCED"/>
          </a:effectRef>
          <a:fontRef idx="minor">
            <a:sysClr val="windowText" lastClr="000000"/>
          </a:fontRef>
        </p:style>
      </p:cxnSp>
      <p:cxnSp>
        <p:nvCxnSpPr>
          <p:cNvPr id="38" name="直接连接符 37"/>
          <p:cNvCxnSpPr/>
          <p:nvPr>
            <p:custDataLst>
              <p:tags r:id="rId5"/>
            </p:custDataLst>
          </p:nvPr>
        </p:nvCxnSpPr>
        <p:spPr>
          <a:xfrm>
            <a:off x="1808841" y="4422902"/>
            <a:ext cx="5724000" cy="0"/>
          </a:xfrm>
          <a:prstGeom prst="line">
            <a:avLst/>
          </a:prstGeom>
          <a:ln>
            <a:solidFill>
              <a:sysClr val="window" lastClr="FFFFFF">
                <a:lumMod val="85000"/>
              </a:sysClr>
            </a:solidFill>
            <a:prstDash val="sysDash"/>
          </a:ln>
        </p:spPr>
        <p:style>
          <a:lnRef idx="1">
            <a:srgbClr val="09BCED"/>
          </a:lnRef>
          <a:fillRef idx="0">
            <a:srgbClr val="09BCED"/>
          </a:fillRef>
          <a:effectRef idx="0">
            <a:srgbClr val="09BCED"/>
          </a:effectRef>
          <a:fontRef idx="minor">
            <a:sysClr val="windowText" lastClr="000000"/>
          </a:fontRef>
        </p:style>
      </p:cxnSp>
      <p:sp>
        <p:nvSpPr>
          <p:cNvPr id="27" name="文本框 26"/>
          <p:cNvSpPr txBox="1"/>
          <p:nvPr/>
        </p:nvSpPr>
        <p:spPr>
          <a:xfrm>
            <a:off x="596900" y="2025650"/>
            <a:ext cx="422275" cy="2312035"/>
          </a:xfrm>
          <a:prstGeom prst="rect">
            <a:avLst/>
          </a:prstGeom>
          <a:noFill/>
        </p:spPr>
        <p:txBody>
          <a:bodyPr wrap="square" rtlCol="0">
            <a:spAutoFit/>
          </a:bodyPr>
          <a:lstStyle/>
          <a:p>
            <a:pPr algn="l"/>
            <a:r>
              <a:rPr lang="zh-CN" altLang="en-US" sz="2400" b="1">
                <a:solidFill>
                  <a:srgbClr val="3D89BC"/>
                </a:solidFill>
              </a:rPr>
              <a:t>三个主要特点</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731770" cy="848995"/>
          </a:xfrm>
          <a:prstGeom prst="rect">
            <a:avLst/>
          </a:prstGeom>
          <a:noFill/>
        </p:spPr>
        <p:txBody>
          <a:bodyPr wrap="none" rtlCol="0">
            <a:spAutoFit/>
          </a:bodyPr>
          <a:lstStyle/>
          <a:p>
            <a:pPr algn="l"/>
            <a:r>
              <a:rPr lang="en-US" altLang="zh-CN" sz="2400" b="1" spc="225" dirty="0" smtClean="0">
                <a:solidFill>
                  <a:prstClr val="white"/>
                </a:solidFill>
              </a:rPr>
              <a:t>6.3</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深度神经网络</a:t>
            </a: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19150"/>
            <a:ext cx="2108200" cy="368300"/>
          </a:xfrm>
          <a:prstGeom prst="rect">
            <a:avLst/>
          </a:prstGeom>
          <a:noFill/>
        </p:spPr>
        <p:txBody>
          <a:bodyPr wrap="none" rtlCol="0">
            <a:spAutoFit/>
          </a:bodyPr>
          <a:lstStyle/>
          <a:p>
            <a:pPr algn="l"/>
            <a:r>
              <a:rPr lang="en-US" altLang="zh-CN" b="1" dirty="0" smtClean="0">
                <a:solidFill>
                  <a:srgbClr val="3D89BC"/>
                </a:solidFill>
              </a:rPr>
              <a:t>6.3.2</a:t>
            </a:r>
            <a:r>
              <a:rPr lang="zh-CN" altLang="en-US" b="1" dirty="0" smtClean="0">
                <a:solidFill>
                  <a:srgbClr val="3D89BC"/>
                </a:solidFill>
              </a:rPr>
              <a:t>卷积神经网络</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28</a:t>
            </a:fld>
            <a:endParaRPr lang="zh-CN" altLang="en-US" dirty="0"/>
          </a:p>
        </p:txBody>
      </p:sp>
      <p:sp>
        <p:nvSpPr>
          <p:cNvPr id="30" name="矩形 29"/>
          <p:cNvSpPr/>
          <p:nvPr/>
        </p:nvSpPr>
        <p:spPr>
          <a:xfrm rot="5400000">
            <a:off x="3576172" y="-1865412"/>
            <a:ext cx="2001331" cy="821993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068070" y="1787525"/>
            <a:ext cx="861695" cy="782074"/>
          </a:xfrm>
          <a:prstGeom prst="rect">
            <a:avLst/>
          </a:prstGeom>
        </p:spPr>
        <p:txBody>
          <a:bodyPr wrap="square" lIns="0" tIns="0" rIns="0" bIns="0">
            <a:spAutoFit/>
          </a:bodyPr>
          <a:lstStyle/>
          <a:p>
            <a:pPr>
              <a:lnSpc>
                <a:spcPct val="150000"/>
              </a:lnSpc>
            </a:pPr>
            <a:r>
              <a:rPr b="1" dirty="0">
                <a:solidFill>
                  <a:schemeClr val="bg1"/>
                </a:solidFill>
              </a:rPr>
              <a:t>局部感受区域</a:t>
            </a:r>
          </a:p>
        </p:txBody>
      </p:sp>
      <p:sp>
        <p:nvSpPr>
          <p:cNvPr id="33" name="文本框 32"/>
          <p:cNvSpPr txBox="1"/>
          <p:nvPr/>
        </p:nvSpPr>
        <p:spPr>
          <a:xfrm>
            <a:off x="2402840" y="1503680"/>
            <a:ext cx="5707380" cy="1323439"/>
          </a:xfrm>
          <a:prstGeom prst="rect">
            <a:avLst/>
          </a:prstGeom>
          <a:noFill/>
        </p:spPr>
        <p:txBody>
          <a:bodyPr wrap="square" rtlCol="0">
            <a:spAutoFit/>
          </a:bodyPr>
          <a:lstStyle/>
          <a:p>
            <a:r>
              <a:rPr lang="zh-CN" altLang="en-US" sz="1600" dirty="0">
                <a:solidFill>
                  <a:schemeClr val="bg1"/>
                </a:solidFill>
              </a:rPr>
              <a:t>从大脑进行人脸识别的过程图可以看出，最底层是摄入的原始信息像素，往上逐渐组织形成一些边缘特征，再向上，边缘特征组合形成更有表现力的物体局部特征，如眼睛、耳朵等，到了最顶层，不同的高级特征组合起来，形成最终完整的人脸图像。</a:t>
            </a:r>
          </a:p>
        </p:txBody>
      </p:sp>
      <p:pic>
        <p:nvPicPr>
          <p:cNvPr id="34" name="图片 33" descr="1"/>
          <p:cNvPicPr>
            <a:picLocks noChangeAspect="1"/>
          </p:cNvPicPr>
          <p:nvPr/>
        </p:nvPicPr>
        <p:blipFill>
          <a:blip r:embed="rId5">
            <a:lum bright="-6000"/>
          </a:blip>
          <a:stretch>
            <a:fillRect/>
          </a:stretch>
        </p:blipFill>
        <p:spPr>
          <a:xfrm>
            <a:off x="2496820" y="3430270"/>
            <a:ext cx="4236720" cy="224853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731770" cy="848995"/>
          </a:xfrm>
          <a:prstGeom prst="rect">
            <a:avLst/>
          </a:prstGeom>
          <a:noFill/>
        </p:spPr>
        <p:txBody>
          <a:bodyPr wrap="none" rtlCol="0">
            <a:spAutoFit/>
          </a:bodyPr>
          <a:lstStyle/>
          <a:p>
            <a:pPr algn="l"/>
            <a:r>
              <a:rPr lang="en-US" altLang="zh-CN" sz="2400" b="1" spc="225" dirty="0" smtClean="0">
                <a:solidFill>
                  <a:prstClr val="white"/>
                </a:solidFill>
              </a:rPr>
              <a:t>6.3</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深度神经网络</a:t>
            </a: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28675"/>
            <a:ext cx="2108200" cy="368300"/>
          </a:xfrm>
          <a:prstGeom prst="rect">
            <a:avLst/>
          </a:prstGeom>
          <a:noFill/>
        </p:spPr>
        <p:txBody>
          <a:bodyPr wrap="none" rtlCol="0">
            <a:spAutoFit/>
          </a:bodyPr>
          <a:lstStyle/>
          <a:p>
            <a:pPr algn="l"/>
            <a:r>
              <a:rPr lang="en-US" altLang="zh-CN" b="1" dirty="0" smtClean="0">
                <a:solidFill>
                  <a:srgbClr val="3D89BC"/>
                </a:solidFill>
              </a:rPr>
              <a:t>6.3.2</a:t>
            </a:r>
            <a:r>
              <a:rPr lang="zh-CN" altLang="en-US" b="1" dirty="0" smtClean="0">
                <a:solidFill>
                  <a:srgbClr val="3D89BC"/>
                </a:solidFill>
              </a:rPr>
              <a:t>卷积神经网络</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29</a:t>
            </a:fld>
            <a:endParaRPr lang="zh-CN" altLang="en-US" dirty="0"/>
          </a:p>
        </p:txBody>
      </p:sp>
      <p:sp>
        <p:nvSpPr>
          <p:cNvPr id="28" name="矩形 27"/>
          <p:cNvSpPr/>
          <p:nvPr/>
        </p:nvSpPr>
        <p:spPr>
          <a:xfrm rot="5400000">
            <a:off x="3571727" y="-862112"/>
            <a:ext cx="2001331" cy="821993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975995" y="2749550"/>
            <a:ext cx="861695" cy="782074"/>
          </a:xfrm>
          <a:prstGeom prst="rect">
            <a:avLst/>
          </a:prstGeom>
        </p:spPr>
        <p:txBody>
          <a:bodyPr wrap="square" lIns="0" tIns="0" rIns="0" bIns="0">
            <a:spAutoFit/>
          </a:bodyPr>
          <a:lstStyle/>
          <a:p>
            <a:pPr>
              <a:lnSpc>
                <a:spcPct val="150000"/>
              </a:lnSpc>
            </a:pPr>
            <a:r>
              <a:rPr lang="zh-CN" b="1" dirty="0">
                <a:solidFill>
                  <a:schemeClr val="bg1"/>
                </a:solidFill>
              </a:rPr>
              <a:t>权值</a:t>
            </a:r>
          </a:p>
          <a:p>
            <a:pPr>
              <a:lnSpc>
                <a:spcPct val="150000"/>
              </a:lnSpc>
            </a:pPr>
            <a:r>
              <a:rPr lang="zh-CN" b="1" dirty="0">
                <a:solidFill>
                  <a:schemeClr val="bg1"/>
                </a:solidFill>
              </a:rPr>
              <a:t>共享</a:t>
            </a:r>
          </a:p>
        </p:txBody>
      </p:sp>
      <p:sp>
        <p:nvSpPr>
          <p:cNvPr id="33" name="文本框 32"/>
          <p:cNvSpPr txBox="1"/>
          <p:nvPr/>
        </p:nvSpPr>
        <p:spPr>
          <a:xfrm>
            <a:off x="2354580" y="2678430"/>
            <a:ext cx="5707380" cy="1077218"/>
          </a:xfrm>
          <a:prstGeom prst="rect">
            <a:avLst/>
          </a:prstGeom>
          <a:noFill/>
        </p:spPr>
        <p:txBody>
          <a:bodyPr wrap="square" rtlCol="0">
            <a:spAutoFit/>
          </a:bodyPr>
          <a:lstStyle/>
          <a:p>
            <a:r>
              <a:rPr lang="zh-CN" altLang="en-US" sz="1600" dirty="0">
                <a:solidFill>
                  <a:schemeClr val="bg1"/>
                </a:solidFill>
              </a:rPr>
              <a:t>局部连接的卷积核会对全部图像数据进行滑动扫描，使得卷积层训练参数的数量急剧减少，提高了网络的泛化能力。此外，权值共享意味着一个卷积层中的神经元均在检测同一种特征，与所处位置无关，所以，具有平移不变性。</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48982" y="693762"/>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50955" y="1169836"/>
              <a:ext cx="1442090" cy="548640"/>
            </a:xfrm>
            <a:prstGeom prst="rect">
              <a:avLst/>
            </a:prstGeom>
            <a:noFill/>
          </p:spPr>
          <p:txBody>
            <a:bodyPr wrap="none" rtlCol="0">
              <a:spAutoFit/>
            </a:bodyPr>
            <a:lstStyle/>
            <a:p>
              <a:pPr algn="ctr"/>
              <a:r>
                <a:rPr lang="zh-CN" altLang="en-US" sz="2800" dirty="0" smtClean="0">
                  <a:solidFill>
                    <a:schemeClr val="accent4"/>
                  </a:solidFill>
                </a:rPr>
                <a:t>第六章　深度学习</a:t>
              </a:r>
              <a:endParaRPr lang="zh-CN" altLang="en-US" sz="2800" dirty="0">
                <a:solidFill>
                  <a:schemeClr val="accent4"/>
                </a:solidFill>
              </a:endParaRPr>
            </a:p>
          </p:txBody>
        </p:sp>
      </p:grpSp>
      <p:grpSp>
        <p:nvGrpSpPr>
          <p:cNvPr id="4" name="组合 3"/>
          <p:cNvGrpSpPr/>
          <p:nvPr/>
        </p:nvGrpSpPr>
        <p:grpSpPr>
          <a:xfrm>
            <a:off x="1605915" y="1593215"/>
            <a:ext cx="5707380" cy="2383790"/>
            <a:chOff x="2717" y="4033"/>
            <a:chExt cx="8988" cy="3754"/>
          </a:xfrm>
        </p:grpSpPr>
        <p:grpSp>
          <p:nvGrpSpPr>
            <p:cNvPr id="67" name="组合 66"/>
            <p:cNvGrpSpPr/>
            <p:nvPr/>
          </p:nvGrpSpPr>
          <p:grpSpPr>
            <a:xfrm>
              <a:off x="2717" y="4033"/>
              <a:ext cx="8966" cy="751"/>
              <a:chOff x="1807265" y="2462595"/>
              <a:chExt cx="5693399" cy="410086"/>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465" y="2462595"/>
                <a:ext cx="3730618" cy="357298"/>
              </a:xfrm>
              <a:prstGeom prst="rect">
                <a:avLst/>
              </a:prstGeom>
            </p:spPr>
            <p:txBody>
              <a:bodyPr wrap="squar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6.1</a:t>
                </a:r>
                <a:r>
                  <a:rPr lang="zh-CN" altLang="en-US" sz="2100" spc="225" dirty="0">
                    <a:solidFill>
                      <a:schemeClr val="bg1"/>
                    </a:solidFill>
                    <a:latin typeface="微软雅黑" panose="020B0503020204020204" pitchFamily="34" charset="-122"/>
                    <a:ea typeface="微软雅黑" panose="020B0503020204020204" pitchFamily="34" charset="-122"/>
                  </a:rPr>
                  <a:t>　概述</a:t>
                </a:r>
              </a:p>
            </p:txBody>
          </p:sp>
        </p:grpSp>
        <p:grpSp>
          <p:nvGrpSpPr>
            <p:cNvPr id="68" name="组合 67"/>
            <p:cNvGrpSpPr/>
            <p:nvPr/>
          </p:nvGrpSpPr>
          <p:grpSpPr>
            <a:xfrm>
              <a:off x="2717" y="5039"/>
              <a:ext cx="8966" cy="722"/>
              <a:chOff x="1807265" y="2935089"/>
              <a:chExt cx="5693399" cy="3942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560" y="2946009"/>
                <a:ext cx="4739631" cy="357267"/>
              </a:xfrm>
              <a:prstGeom prst="rect">
                <a:avLst/>
              </a:prstGeom>
            </p:spPr>
            <p:txBody>
              <a:bodyPr wrap="squar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人脑神经系统与深度学习</a:t>
                </a:r>
              </a:p>
            </p:txBody>
          </p:sp>
        </p:grpSp>
        <p:grpSp>
          <p:nvGrpSpPr>
            <p:cNvPr id="69" name="组合 68"/>
            <p:cNvGrpSpPr/>
            <p:nvPr/>
          </p:nvGrpSpPr>
          <p:grpSpPr>
            <a:xfrm>
              <a:off x="2739" y="6065"/>
              <a:ext cx="8966" cy="722"/>
              <a:chOff x="1821235" y="3400693"/>
              <a:chExt cx="5693399" cy="394200"/>
            </a:xfrm>
          </p:grpSpPr>
          <p:sp>
            <p:nvSpPr>
              <p:cNvPr id="51" name="圆角矩形 50"/>
              <p:cNvSpPr/>
              <p:nvPr/>
            </p:nvSpPr>
            <p:spPr>
              <a:xfrm>
                <a:off x="182123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560" y="3411613"/>
                <a:ext cx="3061964" cy="357267"/>
              </a:xfrm>
              <a:prstGeom prst="rect">
                <a:avLst/>
              </a:prstGeom>
            </p:spPr>
            <p:txBody>
              <a:bodyPr wrap="squar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深度神经网络</a:t>
                </a:r>
              </a:p>
            </p:txBody>
          </p:sp>
        </p:grpSp>
        <p:grpSp>
          <p:nvGrpSpPr>
            <p:cNvPr id="72" name="组合 71"/>
            <p:cNvGrpSpPr/>
            <p:nvPr/>
          </p:nvGrpSpPr>
          <p:grpSpPr>
            <a:xfrm>
              <a:off x="2739" y="7058"/>
              <a:ext cx="8966" cy="729"/>
              <a:chOff x="1821063" y="3615174"/>
              <a:chExt cx="5693399" cy="398518"/>
            </a:xfrm>
          </p:grpSpPr>
          <p:sp>
            <p:nvSpPr>
              <p:cNvPr id="65" name="圆角矩形 64"/>
              <p:cNvSpPr/>
              <p:nvPr/>
            </p:nvSpPr>
            <p:spPr>
              <a:xfrm>
                <a:off x="1821063" y="361949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66" name="矩形 65"/>
              <p:cNvSpPr/>
              <p:nvPr/>
            </p:nvSpPr>
            <p:spPr>
              <a:xfrm>
                <a:off x="1890278" y="3615174"/>
                <a:ext cx="3212459" cy="357697"/>
              </a:xfrm>
              <a:prstGeom prst="rect">
                <a:avLst/>
              </a:prstGeom>
            </p:spPr>
            <p:txBody>
              <a:bodyPr wrap="squar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6.4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软硬件实现</a:t>
                </a:r>
              </a:p>
            </p:txBody>
          </p:sp>
        </p:gr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694680" cy="319405"/>
          </a:xfrm>
          <a:prstGeom prst="rect">
            <a:avLst/>
          </a:prstGeom>
        </p:spPr>
        <p:txBody>
          <a:bodyPr wrap="none">
            <a:spAutoFit/>
          </a:bodyPr>
          <a:lstStyle/>
          <a:p>
            <a:r>
              <a:rPr lang="zh-CN" altLang="en-US" sz="1400" dirty="0" smtClean="0">
                <a:solidFill>
                  <a:schemeClr val="bg1"/>
                </a:solidFill>
              </a:rPr>
              <a:t>全国高校标准教材</a:t>
            </a:r>
            <a:r>
              <a:rPr lang="en-US" altLang="zh-CN" sz="1400" dirty="0" smtClean="0">
                <a:solidFill>
                  <a:schemeClr val="bg1"/>
                </a:solidFill>
              </a:rPr>
              <a:t>《</a:t>
            </a:r>
            <a:r>
              <a:rPr lang="zh-CN" altLang="en-US" sz="1400" dirty="0" smtClean="0">
                <a:solidFill>
                  <a:schemeClr val="bg1"/>
                </a:solidFill>
              </a:rPr>
              <a:t>云计算</a:t>
            </a:r>
            <a:r>
              <a:rPr lang="en-US" altLang="zh-CN" sz="1400" dirty="0" smtClean="0">
                <a:solidFill>
                  <a:schemeClr val="bg1"/>
                </a:solidFill>
              </a:rPr>
              <a:t>》</a:t>
            </a:r>
            <a:r>
              <a:rPr lang="zh-CN" altLang="en-US" sz="1400" dirty="0" smtClean="0">
                <a:solidFill>
                  <a:schemeClr val="bg1"/>
                </a:solidFill>
              </a:rPr>
              <a:t>姊妹篇，剖析大数据核心技术和实战应用</a:t>
            </a:r>
            <a:endParaRPr lang="zh-CN" altLang="en-US" sz="140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5" name="Imagen 5" descr="C:\Users\Design\Documents\Edu\Product Launch\sha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6045791"/>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55"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3</a:t>
            </a:fld>
            <a:endParaRPr lang="zh-CN" altLang="en-US" dirty="0"/>
          </a:p>
        </p:txBody>
      </p:sp>
      <p:sp>
        <p:nvSpPr>
          <p:cNvPr id="5" name="圆角矩形 4"/>
          <p:cNvSpPr/>
          <p:nvPr/>
        </p:nvSpPr>
        <p:spPr>
          <a:xfrm>
            <a:off x="1619885" y="4124261"/>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15" name="圆角矩形 14"/>
          <p:cNvSpPr/>
          <p:nvPr/>
        </p:nvSpPr>
        <p:spPr>
          <a:xfrm>
            <a:off x="1605915" y="4745291"/>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16" name="矩形 15"/>
          <p:cNvSpPr/>
          <p:nvPr/>
        </p:nvSpPr>
        <p:spPr>
          <a:xfrm>
            <a:off x="1689100" y="4124325"/>
            <a:ext cx="4218305" cy="414020"/>
          </a:xfrm>
          <a:prstGeom prst="rect">
            <a:avLst/>
          </a:prstGeom>
        </p:spPr>
        <p:txBody>
          <a:bodyPr wrap="squar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手写体数字识别项目实例</a:t>
            </a:r>
          </a:p>
        </p:txBody>
      </p:sp>
      <p:sp>
        <p:nvSpPr>
          <p:cNvPr id="18" name="矩形 17"/>
          <p:cNvSpPr/>
          <p:nvPr/>
        </p:nvSpPr>
        <p:spPr>
          <a:xfrm>
            <a:off x="1689100" y="4719955"/>
            <a:ext cx="3371850" cy="415498"/>
          </a:xfrm>
          <a:prstGeom prst="rect">
            <a:avLst/>
          </a:prstGeom>
        </p:spPr>
        <p:txBody>
          <a:bodyPr wrap="squar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6.6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深度学习应用</a:t>
            </a:r>
          </a:p>
        </p:txBody>
      </p:sp>
      <p:sp>
        <p:nvSpPr>
          <p:cNvPr id="2" name="圆角矩形 1"/>
          <p:cNvSpPr/>
          <p:nvPr/>
        </p:nvSpPr>
        <p:spPr>
          <a:xfrm>
            <a:off x="1605915" y="5315521"/>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17" name="矩形 16"/>
          <p:cNvSpPr/>
          <p:nvPr/>
        </p:nvSpPr>
        <p:spPr>
          <a:xfrm>
            <a:off x="1689100" y="5315585"/>
            <a:ext cx="2205990" cy="415498"/>
          </a:xfrm>
          <a:prstGeom prst="rect">
            <a:avLst/>
          </a:prstGeom>
        </p:spPr>
        <p:txBody>
          <a:bodyPr wrap="squar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731770" cy="848995"/>
          </a:xfrm>
          <a:prstGeom prst="rect">
            <a:avLst/>
          </a:prstGeom>
          <a:noFill/>
        </p:spPr>
        <p:txBody>
          <a:bodyPr wrap="none" rtlCol="0">
            <a:spAutoFit/>
          </a:bodyPr>
          <a:lstStyle/>
          <a:p>
            <a:pPr algn="l"/>
            <a:r>
              <a:rPr lang="en-US" altLang="zh-CN" sz="2400" b="1" spc="225" dirty="0" smtClean="0">
                <a:solidFill>
                  <a:prstClr val="white"/>
                </a:solidFill>
              </a:rPr>
              <a:t>6.3</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深度神经网络</a:t>
            </a: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28675"/>
            <a:ext cx="2108200" cy="368300"/>
          </a:xfrm>
          <a:prstGeom prst="rect">
            <a:avLst/>
          </a:prstGeom>
          <a:noFill/>
        </p:spPr>
        <p:txBody>
          <a:bodyPr wrap="none" rtlCol="0">
            <a:spAutoFit/>
          </a:bodyPr>
          <a:lstStyle/>
          <a:p>
            <a:pPr algn="l"/>
            <a:r>
              <a:rPr lang="en-US" altLang="zh-CN" b="1" dirty="0" smtClean="0">
                <a:solidFill>
                  <a:srgbClr val="3D89BC"/>
                </a:solidFill>
              </a:rPr>
              <a:t>6.3.2</a:t>
            </a:r>
            <a:r>
              <a:rPr lang="zh-CN" altLang="en-US" b="1" dirty="0" smtClean="0">
                <a:solidFill>
                  <a:srgbClr val="3D89BC"/>
                </a:solidFill>
              </a:rPr>
              <a:t>卷积神经网络</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30</a:t>
            </a:fld>
            <a:endParaRPr lang="zh-CN" altLang="en-US" dirty="0"/>
          </a:p>
        </p:txBody>
      </p:sp>
      <p:sp>
        <p:nvSpPr>
          <p:cNvPr id="28" name="矩形 27"/>
          <p:cNvSpPr/>
          <p:nvPr/>
        </p:nvSpPr>
        <p:spPr>
          <a:xfrm rot="5400000">
            <a:off x="3576172" y="-1865412"/>
            <a:ext cx="2001331" cy="821993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041400" y="2016125"/>
            <a:ext cx="861695" cy="366575"/>
          </a:xfrm>
          <a:prstGeom prst="rect">
            <a:avLst/>
          </a:prstGeom>
        </p:spPr>
        <p:txBody>
          <a:bodyPr wrap="square" lIns="0" tIns="0" rIns="0" bIns="0">
            <a:spAutoFit/>
          </a:bodyPr>
          <a:lstStyle/>
          <a:p>
            <a:pPr>
              <a:lnSpc>
                <a:spcPct val="150000"/>
              </a:lnSpc>
            </a:pPr>
            <a:r>
              <a:rPr lang="zh-CN" b="1" dirty="0">
                <a:solidFill>
                  <a:schemeClr val="bg1"/>
                </a:solidFill>
              </a:rPr>
              <a:t>降采样</a:t>
            </a:r>
          </a:p>
        </p:txBody>
      </p:sp>
      <p:pic>
        <p:nvPicPr>
          <p:cNvPr id="30" name="图片 29" descr="1"/>
          <p:cNvPicPr>
            <a:picLocks noChangeAspect="1"/>
          </p:cNvPicPr>
          <p:nvPr/>
        </p:nvPicPr>
        <p:blipFill>
          <a:blip r:embed="rId5">
            <a:extLst>
              <a:ext uri="{BEBA8EAE-BF5A-486C-A8C5-ECC9F3942E4B}">
                <a14:imgProps xmlns:a14="http://schemas.microsoft.com/office/drawing/2010/main">
                  <a14:imgLayer r:embed="rId6">
                    <a14:imgEffect>
                      <a14:brightnessContrast bright="-5000"/>
                    </a14:imgEffect>
                  </a14:imgLayer>
                </a14:imgProps>
              </a:ext>
            </a:extLst>
          </a:blip>
          <a:stretch>
            <a:fillRect/>
          </a:stretch>
        </p:blipFill>
        <p:spPr>
          <a:xfrm>
            <a:off x="2533650" y="3424555"/>
            <a:ext cx="3923766" cy="2520000"/>
          </a:xfrm>
          <a:prstGeom prst="rect">
            <a:avLst/>
          </a:prstGeom>
        </p:spPr>
      </p:pic>
      <p:sp>
        <p:nvSpPr>
          <p:cNvPr id="33" name="文本框 32"/>
          <p:cNvSpPr txBox="1"/>
          <p:nvPr/>
        </p:nvSpPr>
        <p:spPr>
          <a:xfrm>
            <a:off x="2402840" y="1697990"/>
            <a:ext cx="5707380" cy="1077218"/>
          </a:xfrm>
          <a:prstGeom prst="rect">
            <a:avLst/>
          </a:prstGeom>
          <a:noFill/>
        </p:spPr>
        <p:txBody>
          <a:bodyPr wrap="square" rtlCol="0">
            <a:spAutoFit/>
          </a:bodyPr>
          <a:lstStyle/>
          <a:p>
            <a:r>
              <a:rPr lang="zh-CN" altLang="en-US" sz="1600" dirty="0">
                <a:solidFill>
                  <a:schemeClr val="bg1"/>
                </a:solidFill>
              </a:rPr>
              <a:t>一般的做法是将前一层的局部区域值映射为单个数值，与卷积层不同的是，降采样区域一般不存在重叠现象。降采样简化了卷积层的输出信息，进一步减少了训练参数的数量，增强了网络的泛化能力。</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731770" cy="848995"/>
          </a:xfrm>
          <a:prstGeom prst="rect">
            <a:avLst/>
          </a:prstGeom>
          <a:noFill/>
        </p:spPr>
        <p:txBody>
          <a:bodyPr wrap="none" rtlCol="0">
            <a:spAutoFit/>
          </a:bodyPr>
          <a:lstStyle/>
          <a:p>
            <a:pPr algn="l"/>
            <a:r>
              <a:rPr lang="en-US" altLang="zh-CN" sz="2400" b="1" spc="225" dirty="0" smtClean="0">
                <a:solidFill>
                  <a:prstClr val="white"/>
                </a:solidFill>
              </a:rPr>
              <a:t>6.3</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深度神经网络</a:t>
            </a: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38200"/>
            <a:ext cx="2108200" cy="368300"/>
          </a:xfrm>
          <a:prstGeom prst="rect">
            <a:avLst/>
          </a:prstGeom>
          <a:noFill/>
        </p:spPr>
        <p:txBody>
          <a:bodyPr wrap="none" rtlCol="0">
            <a:spAutoFit/>
          </a:bodyPr>
          <a:lstStyle/>
          <a:p>
            <a:pPr algn="l"/>
            <a:r>
              <a:rPr lang="en-US" altLang="zh-CN" b="1" dirty="0" smtClean="0">
                <a:solidFill>
                  <a:srgbClr val="3D89BC"/>
                </a:solidFill>
              </a:rPr>
              <a:t>6.3.3</a:t>
            </a:r>
            <a:r>
              <a:rPr lang="zh-CN" altLang="en-US" b="1" dirty="0" smtClean="0">
                <a:solidFill>
                  <a:srgbClr val="3D89BC"/>
                </a:solidFill>
              </a:rPr>
              <a:t>深度置信网络</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31</a:t>
            </a:fld>
            <a:endParaRPr lang="zh-CN" altLang="en-US" dirty="0"/>
          </a:p>
        </p:txBody>
      </p:sp>
      <p:pic>
        <p:nvPicPr>
          <p:cNvPr id="11" name="图片 10" descr="1"/>
          <p:cNvPicPr>
            <a:picLocks noChangeAspect="1"/>
          </p:cNvPicPr>
          <p:nvPr/>
        </p:nvPicPr>
        <p:blipFill>
          <a:blip r:embed="rId5">
            <a:extLst>
              <a:ext uri="{BEBA8EAE-BF5A-486C-A8C5-ECC9F3942E4B}">
                <a14:imgProps xmlns:a14="http://schemas.microsoft.com/office/drawing/2010/main">
                  <a14:imgLayer r:embed="rId6">
                    <a14:imgEffect>
                      <a14:brightnessContrast bright="-5000"/>
                    </a14:imgEffect>
                  </a14:imgLayer>
                </a14:imgProps>
              </a:ext>
            </a:extLst>
          </a:blip>
          <a:stretch>
            <a:fillRect/>
          </a:stretch>
        </p:blipFill>
        <p:spPr>
          <a:xfrm>
            <a:off x="1272540" y="1283335"/>
            <a:ext cx="5084752" cy="4680000"/>
          </a:xfrm>
          <a:prstGeom prst="rect">
            <a:avLst/>
          </a:prstGeom>
        </p:spPr>
      </p:pic>
      <p:sp>
        <p:nvSpPr>
          <p:cNvPr id="12" name="文本框 11"/>
          <p:cNvSpPr txBox="1"/>
          <p:nvPr/>
        </p:nvSpPr>
        <p:spPr>
          <a:xfrm>
            <a:off x="452120" y="1863725"/>
            <a:ext cx="642620" cy="2831544"/>
          </a:xfrm>
          <a:prstGeom prst="rect">
            <a:avLst/>
          </a:prstGeom>
          <a:noFill/>
        </p:spPr>
        <p:txBody>
          <a:bodyPr wrap="square" rtlCol="0">
            <a:spAutoFit/>
          </a:bodyPr>
          <a:lstStyle/>
          <a:p>
            <a:r>
              <a:rPr lang="zh-CN" altLang="en-US" sz="1600" dirty="0"/>
              <a:t>深度置信网络打破了深度神经网络难以训练的观点</a:t>
            </a:r>
            <a:r>
              <a:rPr lang="zh-CN" altLang="en-US" dirty="0"/>
              <a:t>。</a:t>
            </a:r>
          </a:p>
        </p:txBody>
      </p:sp>
      <p:sp>
        <p:nvSpPr>
          <p:cNvPr id="13" name="文本框 12"/>
          <p:cNvSpPr txBox="1"/>
          <p:nvPr/>
        </p:nvSpPr>
        <p:spPr>
          <a:xfrm>
            <a:off x="6534150" y="1758950"/>
            <a:ext cx="2421255" cy="3293209"/>
          </a:xfrm>
          <a:prstGeom prst="rect">
            <a:avLst/>
          </a:prstGeom>
          <a:noFill/>
        </p:spPr>
        <p:txBody>
          <a:bodyPr wrap="square" rtlCol="0">
            <a:spAutoFit/>
          </a:bodyPr>
          <a:lstStyle/>
          <a:p>
            <a:r>
              <a:rPr lang="zh-CN" altLang="en-US" sz="1600" dirty="0"/>
              <a:t>深度置信网络是一种生成模型，和传统神经网络相似，网络中存在若干隐藏层，并且同一隐藏层内的神经元没有连接，隐藏层间的神经元全连接。最上面两层间为无向连接，其中包含标签神经元，称为联合记忆层。其他层间为有向连接，自上而下为生成模型，指定输出。自下而上则为判定模型，可以用作图像识别等任务。</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731770" cy="848995"/>
          </a:xfrm>
          <a:prstGeom prst="rect">
            <a:avLst/>
          </a:prstGeom>
          <a:noFill/>
        </p:spPr>
        <p:txBody>
          <a:bodyPr wrap="none" rtlCol="0">
            <a:spAutoFit/>
          </a:bodyPr>
          <a:lstStyle/>
          <a:p>
            <a:pPr algn="l"/>
            <a:r>
              <a:rPr lang="en-US" altLang="zh-CN" sz="2400" b="1" spc="225" dirty="0" smtClean="0">
                <a:solidFill>
                  <a:prstClr val="white"/>
                </a:solidFill>
              </a:rPr>
              <a:t>6.3</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深度神经网络</a:t>
            </a: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38200"/>
            <a:ext cx="3022600" cy="368300"/>
          </a:xfrm>
          <a:prstGeom prst="rect">
            <a:avLst/>
          </a:prstGeom>
          <a:noFill/>
        </p:spPr>
        <p:txBody>
          <a:bodyPr wrap="none" rtlCol="0">
            <a:spAutoFit/>
          </a:bodyPr>
          <a:lstStyle/>
          <a:p>
            <a:pPr algn="l"/>
            <a:r>
              <a:rPr lang="en-US" altLang="zh-CN" b="1" dirty="0" smtClean="0">
                <a:solidFill>
                  <a:srgbClr val="3D89BC"/>
                </a:solidFill>
              </a:rPr>
              <a:t>6.3.4</a:t>
            </a:r>
            <a:r>
              <a:rPr lang="zh-CN" altLang="en-US" b="1" dirty="0" smtClean="0">
                <a:solidFill>
                  <a:srgbClr val="3D89BC"/>
                </a:solidFill>
              </a:rPr>
              <a:t>循环（递归）神经网络</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32</a:t>
            </a:fld>
            <a:endParaRPr lang="zh-CN" altLang="en-US" dirty="0"/>
          </a:p>
        </p:txBody>
      </p:sp>
      <p:sp>
        <p:nvSpPr>
          <p:cNvPr id="62" name="矩形 61"/>
          <p:cNvSpPr/>
          <p:nvPr>
            <p:custDataLst>
              <p:tags r:id="rId1"/>
            </p:custDataLst>
          </p:nvPr>
        </p:nvSpPr>
        <p:spPr>
          <a:xfrm>
            <a:off x="1391337" y="1473539"/>
            <a:ext cx="2830911" cy="998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sz="2000" dirty="0">
                <a:solidFill>
                  <a:schemeClr val="bg1"/>
                </a:solidFill>
              </a:rPr>
              <a:t>循环神经网络</a:t>
            </a:r>
          </a:p>
        </p:txBody>
      </p:sp>
      <p:sp>
        <p:nvSpPr>
          <p:cNvPr id="67" name="矩形 66"/>
          <p:cNvSpPr/>
          <p:nvPr>
            <p:custDataLst>
              <p:tags r:id="rId2"/>
            </p:custDataLst>
          </p:nvPr>
        </p:nvSpPr>
        <p:spPr>
          <a:xfrm>
            <a:off x="1391337" y="3557841"/>
            <a:ext cx="2830911" cy="10059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sz="2000" dirty="0">
                <a:solidFill>
                  <a:schemeClr val="bg1"/>
                </a:solidFill>
              </a:rPr>
              <a:t>典型的前馈神经网络</a:t>
            </a:r>
          </a:p>
        </p:txBody>
      </p:sp>
      <p:sp>
        <p:nvSpPr>
          <p:cNvPr id="60" name="矩形 1"/>
          <p:cNvSpPr>
            <a:spLocks noChangeArrowheads="1"/>
          </p:cNvSpPr>
          <p:nvPr>
            <p:custDataLst>
              <p:tags r:id="rId3"/>
            </p:custDataLst>
          </p:nvPr>
        </p:nvSpPr>
        <p:spPr bwMode="auto">
          <a:xfrm>
            <a:off x="6165347" y="2279520"/>
            <a:ext cx="163766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p>
            <a:pPr algn="ctr">
              <a:lnSpc>
                <a:spcPct val="150000"/>
              </a:lnSpc>
            </a:pPr>
            <a:r>
              <a:rPr lang="zh-CN" altLang="zh-CN" sz="2000" b="1" dirty="0">
                <a:solidFill>
                  <a:schemeClr val="accent1"/>
                </a:solidFill>
              </a:rPr>
              <a:t>最大的区别</a:t>
            </a:r>
          </a:p>
        </p:txBody>
      </p:sp>
      <p:sp>
        <p:nvSpPr>
          <p:cNvPr id="13" name="矩形 12"/>
          <p:cNvSpPr/>
          <p:nvPr>
            <p:custDataLst>
              <p:tags r:id="rId4"/>
            </p:custDataLst>
          </p:nvPr>
        </p:nvSpPr>
        <p:spPr>
          <a:xfrm>
            <a:off x="1365885" y="4975860"/>
            <a:ext cx="6411595" cy="995680"/>
          </a:xfrm>
          <a:prstGeom prst="rect">
            <a:avLst/>
          </a:prstGeom>
        </p:spPr>
        <p:txBody>
          <a:bodyPr wrap="square">
            <a:normAutofit/>
          </a:bodyPr>
          <a:lstStyle/>
          <a:p>
            <a:pPr algn="l"/>
            <a:r>
              <a:rPr lang="zh-CN" altLang="en-US" sz="1600" dirty="0"/>
              <a:t>最大区别在于网络中存在环形结构，隐藏层内部的神经元是互相连接的，可以存储网络的内部状态，其中包含序列输入的历史信息，实现了对时序动态行为的描述。</a:t>
            </a:r>
          </a:p>
        </p:txBody>
      </p:sp>
      <p:sp>
        <p:nvSpPr>
          <p:cNvPr id="14" name="Freeform 39"/>
          <p:cNvSpPr/>
          <p:nvPr>
            <p:custDataLst>
              <p:tags r:id="rId5"/>
            </p:custDataLst>
          </p:nvPr>
        </p:nvSpPr>
        <p:spPr bwMode="auto">
          <a:xfrm>
            <a:off x="4222247" y="1940958"/>
            <a:ext cx="1943100" cy="1104214"/>
          </a:xfrm>
          <a:custGeom>
            <a:avLst/>
            <a:gdLst>
              <a:gd name="T0" fmla="*/ 0 w 518"/>
              <a:gd name="T1" fmla="*/ 0 h 351"/>
              <a:gd name="T2" fmla="*/ 518 w 518"/>
              <a:gd name="T3" fmla="*/ 340 h 351"/>
            </a:gdLst>
            <a:ahLst/>
            <a:cxnLst>
              <a:cxn ang="0">
                <a:pos x="T0" y="T1"/>
              </a:cxn>
              <a:cxn ang="0">
                <a:pos x="T2" y="T3"/>
              </a:cxn>
            </a:cxnLst>
            <a:rect l="0" t="0" r="r" b="b"/>
            <a:pathLst>
              <a:path w="518" h="351">
                <a:moveTo>
                  <a:pt x="0" y="0"/>
                </a:moveTo>
                <a:cubicBezTo>
                  <a:pt x="411" y="0"/>
                  <a:pt x="260" y="351"/>
                  <a:pt x="518" y="340"/>
                </a:cubicBezTo>
              </a:path>
            </a:pathLst>
          </a:custGeom>
          <a:noFill/>
          <a:ln w="14"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rmAutofit/>
          </a:bodyPr>
          <a:lstStyle/>
          <a:p>
            <a:endParaRPr lang="zh-CN" altLang="en-US"/>
          </a:p>
        </p:txBody>
      </p:sp>
      <p:sp>
        <p:nvSpPr>
          <p:cNvPr id="15" name="Freeform 42"/>
          <p:cNvSpPr/>
          <p:nvPr>
            <p:custDataLst>
              <p:tags r:id="rId6"/>
            </p:custDataLst>
          </p:nvPr>
        </p:nvSpPr>
        <p:spPr bwMode="auto">
          <a:xfrm>
            <a:off x="4222247" y="2984850"/>
            <a:ext cx="1943100" cy="1110560"/>
          </a:xfrm>
          <a:custGeom>
            <a:avLst/>
            <a:gdLst>
              <a:gd name="T0" fmla="*/ 0 w 518"/>
              <a:gd name="T1" fmla="*/ 327 h 327"/>
              <a:gd name="T2" fmla="*/ 518 w 518"/>
              <a:gd name="T3" fmla="*/ 10 h 327"/>
            </a:gdLst>
            <a:ahLst/>
            <a:cxnLst>
              <a:cxn ang="0">
                <a:pos x="T0" y="T1"/>
              </a:cxn>
              <a:cxn ang="0">
                <a:pos x="T2" y="T3"/>
              </a:cxn>
            </a:cxnLst>
            <a:rect l="0" t="0" r="r" b="b"/>
            <a:pathLst>
              <a:path w="518" h="327">
                <a:moveTo>
                  <a:pt x="0" y="327"/>
                </a:moveTo>
                <a:cubicBezTo>
                  <a:pt x="411" y="327"/>
                  <a:pt x="260" y="0"/>
                  <a:pt x="518" y="10"/>
                </a:cubicBezTo>
              </a:path>
            </a:pathLst>
          </a:custGeom>
          <a:noFill/>
          <a:ln w="14"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rmAutofit/>
          </a:bodyPr>
          <a:lstStyle/>
          <a:p>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1188720" y="4358640"/>
            <a:ext cx="1474470" cy="7899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6125845" y="1892300"/>
            <a:ext cx="1474470" cy="7899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731770" cy="848995"/>
          </a:xfrm>
          <a:prstGeom prst="rect">
            <a:avLst/>
          </a:prstGeom>
          <a:noFill/>
        </p:spPr>
        <p:txBody>
          <a:bodyPr wrap="none" rtlCol="0">
            <a:spAutoFit/>
          </a:bodyPr>
          <a:lstStyle/>
          <a:p>
            <a:pPr algn="l"/>
            <a:r>
              <a:rPr lang="en-US" altLang="zh-CN" sz="2400" b="1" spc="225" dirty="0" smtClean="0">
                <a:solidFill>
                  <a:prstClr val="white"/>
                </a:solidFill>
              </a:rPr>
              <a:t>6.3</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深度神经网络</a:t>
            </a: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28675"/>
            <a:ext cx="3022600" cy="368300"/>
          </a:xfrm>
          <a:prstGeom prst="rect">
            <a:avLst/>
          </a:prstGeom>
          <a:noFill/>
        </p:spPr>
        <p:txBody>
          <a:bodyPr wrap="none" rtlCol="0">
            <a:spAutoFit/>
          </a:bodyPr>
          <a:lstStyle/>
          <a:p>
            <a:pPr algn="l"/>
            <a:r>
              <a:rPr lang="en-US" altLang="zh-CN" b="1" dirty="0" smtClean="0">
                <a:solidFill>
                  <a:srgbClr val="3D89BC"/>
                </a:solidFill>
              </a:rPr>
              <a:t>6.3.4</a:t>
            </a:r>
            <a:r>
              <a:rPr lang="zh-CN" altLang="en-US" b="1" dirty="0" smtClean="0">
                <a:solidFill>
                  <a:srgbClr val="3D89BC"/>
                </a:solidFill>
              </a:rPr>
              <a:t>循环（递归）神经网络</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33</a:t>
            </a:fld>
            <a:endParaRPr lang="zh-CN" altLang="en-US" dirty="0"/>
          </a:p>
        </p:txBody>
      </p:sp>
      <p:pic>
        <p:nvPicPr>
          <p:cNvPr id="11" name="图片 10" descr="1"/>
          <p:cNvPicPr>
            <a:picLocks noChangeAspect="1"/>
          </p:cNvPicPr>
          <p:nvPr/>
        </p:nvPicPr>
        <p:blipFill>
          <a:blip r:embed="rId5">
            <a:extLst>
              <a:ext uri="{BEBA8EAE-BF5A-486C-A8C5-ECC9F3942E4B}">
                <a14:imgProps xmlns:a14="http://schemas.microsoft.com/office/drawing/2010/main">
                  <a14:imgLayer r:embed="rId6">
                    <a14:imgEffect>
                      <a14:brightnessContrast bright="-5000"/>
                    </a14:imgEffect>
                  </a14:imgLayer>
                </a14:imgProps>
              </a:ext>
            </a:extLst>
          </a:blip>
          <a:stretch>
            <a:fillRect/>
          </a:stretch>
        </p:blipFill>
        <p:spPr>
          <a:xfrm>
            <a:off x="3562985" y="3291205"/>
            <a:ext cx="5432693" cy="2736000"/>
          </a:xfrm>
          <a:prstGeom prst="rect">
            <a:avLst/>
          </a:prstGeom>
        </p:spPr>
      </p:pic>
      <p:pic>
        <p:nvPicPr>
          <p:cNvPr id="12" name="图片 11" descr="2"/>
          <p:cNvPicPr>
            <a:picLocks noChangeAspect="1"/>
          </p:cNvPicPr>
          <p:nvPr/>
        </p:nvPicPr>
        <p:blipFill>
          <a:blip r:embed="rId7">
            <a:extLst>
              <a:ext uri="{BEBA8EAE-BF5A-486C-A8C5-ECC9F3942E4B}">
                <a14:imgProps xmlns:a14="http://schemas.microsoft.com/office/drawing/2010/main">
                  <a14:imgLayer r:embed="rId8">
                    <a14:imgEffect>
                      <a14:brightnessContrast bright="-5000"/>
                    </a14:imgEffect>
                  </a14:imgLayer>
                </a14:imgProps>
              </a:ext>
            </a:extLst>
          </a:blip>
          <a:stretch>
            <a:fillRect/>
          </a:stretch>
        </p:blipFill>
        <p:spPr>
          <a:xfrm>
            <a:off x="114300" y="1283335"/>
            <a:ext cx="5109845" cy="2007870"/>
          </a:xfrm>
          <a:prstGeom prst="rect">
            <a:avLst/>
          </a:prstGeom>
        </p:spPr>
      </p:pic>
      <p:sp>
        <p:nvSpPr>
          <p:cNvPr id="21" name="左箭头 20"/>
          <p:cNvSpPr/>
          <p:nvPr/>
        </p:nvSpPr>
        <p:spPr>
          <a:xfrm>
            <a:off x="5224145" y="2070100"/>
            <a:ext cx="901700" cy="4343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188710" y="1957705"/>
            <a:ext cx="1348740" cy="659130"/>
          </a:xfrm>
          <a:prstGeom prst="rect">
            <a:avLst/>
          </a:prstGeom>
          <a:noFill/>
        </p:spPr>
        <p:txBody>
          <a:bodyPr wrap="square" rtlCol="0">
            <a:spAutoFit/>
          </a:bodyPr>
          <a:lstStyle/>
          <a:p>
            <a:pPr algn="ctr"/>
            <a:r>
              <a:rPr lang="zh-CN" altLang="en-US">
                <a:solidFill>
                  <a:schemeClr val="bg1"/>
                </a:solidFill>
              </a:rPr>
              <a:t>循环神经网络架构图</a:t>
            </a:r>
          </a:p>
        </p:txBody>
      </p:sp>
      <p:sp>
        <p:nvSpPr>
          <p:cNvPr id="20" name="右箭头 19"/>
          <p:cNvSpPr/>
          <p:nvPr/>
        </p:nvSpPr>
        <p:spPr>
          <a:xfrm>
            <a:off x="2663190" y="4535805"/>
            <a:ext cx="900000" cy="435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251585" y="4424045"/>
            <a:ext cx="1348740" cy="659130"/>
          </a:xfrm>
          <a:prstGeom prst="rect">
            <a:avLst/>
          </a:prstGeom>
          <a:noFill/>
        </p:spPr>
        <p:txBody>
          <a:bodyPr wrap="square" rtlCol="0">
            <a:spAutoFit/>
          </a:bodyPr>
          <a:lstStyle/>
          <a:p>
            <a:pPr algn="ctr"/>
            <a:r>
              <a:rPr lang="zh-CN" altLang="en-US">
                <a:solidFill>
                  <a:schemeClr val="bg1"/>
                </a:solidFill>
                <a:sym typeface="+mn-ea"/>
              </a:rPr>
              <a:t>循环神经网络示意图</a:t>
            </a:r>
            <a:endParaRPr lang="zh-CN" altLang="en-US">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48982" y="693762"/>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50955" y="1169836"/>
              <a:ext cx="1442090" cy="548640"/>
            </a:xfrm>
            <a:prstGeom prst="rect">
              <a:avLst/>
            </a:prstGeom>
            <a:noFill/>
          </p:spPr>
          <p:txBody>
            <a:bodyPr wrap="none" rtlCol="0">
              <a:spAutoFit/>
            </a:bodyPr>
            <a:lstStyle/>
            <a:p>
              <a:pPr algn="ctr"/>
              <a:r>
                <a:rPr lang="zh-CN" altLang="en-US" sz="2800" dirty="0" smtClean="0">
                  <a:solidFill>
                    <a:schemeClr val="accent4"/>
                  </a:solidFill>
                </a:rPr>
                <a:t>第六章　深度学习</a:t>
              </a:r>
              <a:endParaRPr lang="zh-CN" altLang="en-US" sz="2800" dirty="0">
                <a:solidFill>
                  <a:schemeClr val="accent4"/>
                </a:solidFill>
              </a:endParaRPr>
            </a:p>
          </p:txBody>
        </p:sp>
      </p:grpSp>
      <p:grpSp>
        <p:nvGrpSpPr>
          <p:cNvPr id="4" name="组合 3"/>
          <p:cNvGrpSpPr/>
          <p:nvPr/>
        </p:nvGrpSpPr>
        <p:grpSpPr>
          <a:xfrm>
            <a:off x="1605915" y="1593215"/>
            <a:ext cx="5707380" cy="2383790"/>
            <a:chOff x="2717" y="4033"/>
            <a:chExt cx="8988" cy="3754"/>
          </a:xfrm>
        </p:grpSpPr>
        <p:grpSp>
          <p:nvGrpSpPr>
            <p:cNvPr id="67" name="组合 66"/>
            <p:cNvGrpSpPr/>
            <p:nvPr/>
          </p:nvGrpSpPr>
          <p:grpSpPr>
            <a:xfrm>
              <a:off x="2717" y="4033"/>
              <a:ext cx="8966" cy="751"/>
              <a:chOff x="1807265" y="2462595"/>
              <a:chExt cx="5693399" cy="410086"/>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465" y="2462595"/>
                <a:ext cx="3730618" cy="357298"/>
              </a:xfrm>
              <a:prstGeom prst="rect">
                <a:avLst/>
              </a:prstGeom>
            </p:spPr>
            <p:txBody>
              <a:bodyPr wrap="squar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概述</a:t>
                </a:r>
              </a:p>
            </p:txBody>
          </p:sp>
        </p:grpSp>
        <p:grpSp>
          <p:nvGrpSpPr>
            <p:cNvPr id="68" name="组合 67"/>
            <p:cNvGrpSpPr/>
            <p:nvPr/>
          </p:nvGrpSpPr>
          <p:grpSpPr>
            <a:xfrm>
              <a:off x="2717" y="5039"/>
              <a:ext cx="8966" cy="722"/>
              <a:chOff x="1807265" y="2935089"/>
              <a:chExt cx="5693399" cy="3942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560" y="2946009"/>
                <a:ext cx="4739631" cy="357267"/>
              </a:xfrm>
              <a:prstGeom prst="rect">
                <a:avLst/>
              </a:prstGeom>
            </p:spPr>
            <p:txBody>
              <a:bodyPr wrap="squar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人脑神经系统与深度学习</a:t>
                </a:r>
              </a:p>
            </p:txBody>
          </p:sp>
        </p:grpSp>
        <p:grpSp>
          <p:nvGrpSpPr>
            <p:cNvPr id="69" name="组合 68"/>
            <p:cNvGrpSpPr/>
            <p:nvPr/>
          </p:nvGrpSpPr>
          <p:grpSpPr>
            <a:xfrm>
              <a:off x="2739" y="6065"/>
              <a:ext cx="8966" cy="722"/>
              <a:chOff x="1821235" y="3400693"/>
              <a:chExt cx="5693399" cy="394200"/>
            </a:xfrm>
          </p:grpSpPr>
          <p:sp>
            <p:nvSpPr>
              <p:cNvPr id="51" name="圆角矩形 50"/>
              <p:cNvSpPr/>
              <p:nvPr/>
            </p:nvSpPr>
            <p:spPr>
              <a:xfrm>
                <a:off x="182123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560" y="3411613"/>
                <a:ext cx="3061964" cy="357267"/>
              </a:xfrm>
              <a:prstGeom prst="rect">
                <a:avLst/>
              </a:prstGeom>
            </p:spPr>
            <p:txBody>
              <a:bodyPr wrap="squar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深度神经网络</a:t>
                </a:r>
              </a:p>
            </p:txBody>
          </p:sp>
        </p:grpSp>
        <p:grpSp>
          <p:nvGrpSpPr>
            <p:cNvPr id="72" name="组合 71"/>
            <p:cNvGrpSpPr/>
            <p:nvPr/>
          </p:nvGrpSpPr>
          <p:grpSpPr>
            <a:xfrm>
              <a:off x="2739" y="7058"/>
              <a:ext cx="8966" cy="729"/>
              <a:chOff x="1821063" y="3615174"/>
              <a:chExt cx="5693399" cy="398518"/>
            </a:xfrm>
          </p:grpSpPr>
          <p:sp>
            <p:nvSpPr>
              <p:cNvPr id="65" name="圆角矩形 64"/>
              <p:cNvSpPr/>
              <p:nvPr/>
            </p:nvSpPr>
            <p:spPr>
              <a:xfrm>
                <a:off x="1821063" y="3619492"/>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66" name="矩形 65"/>
              <p:cNvSpPr/>
              <p:nvPr/>
            </p:nvSpPr>
            <p:spPr>
              <a:xfrm>
                <a:off x="1890278" y="3615174"/>
                <a:ext cx="3212459" cy="357697"/>
              </a:xfrm>
              <a:prstGeom prst="rect">
                <a:avLst/>
              </a:prstGeom>
            </p:spPr>
            <p:txBody>
              <a:bodyPr wrap="squar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6.4   </a:t>
                </a:r>
                <a:r>
                  <a:rPr lang="zh-CN" altLang="en-US" sz="2100" spc="225" dirty="0">
                    <a:solidFill>
                      <a:schemeClr val="bg1"/>
                    </a:solidFill>
                    <a:latin typeface="微软雅黑" panose="020B0503020204020204" pitchFamily="34" charset="-122"/>
                    <a:ea typeface="微软雅黑" panose="020B0503020204020204" pitchFamily="34" charset="-122"/>
                  </a:rPr>
                  <a:t>软硬件实现</a:t>
                </a:r>
              </a:p>
            </p:txBody>
          </p:sp>
        </p:gr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694680" cy="319405"/>
          </a:xfrm>
          <a:prstGeom prst="rect">
            <a:avLst/>
          </a:prstGeom>
        </p:spPr>
        <p:txBody>
          <a:bodyPr wrap="none">
            <a:spAutoFit/>
          </a:bodyPr>
          <a:lstStyle/>
          <a:p>
            <a:r>
              <a:rPr lang="zh-CN" altLang="en-US" sz="1400" dirty="0" smtClean="0">
                <a:solidFill>
                  <a:schemeClr val="bg1"/>
                </a:solidFill>
              </a:rPr>
              <a:t>全国高校标准教材</a:t>
            </a:r>
            <a:r>
              <a:rPr lang="en-US" altLang="zh-CN" sz="1400" dirty="0" smtClean="0">
                <a:solidFill>
                  <a:schemeClr val="bg1"/>
                </a:solidFill>
              </a:rPr>
              <a:t>《</a:t>
            </a:r>
            <a:r>
              <a:rPr lang="zh-CN" altLang="en-US" sz="1400" dirty="0" smtClean="0">
                <a:solidFill>
                  <a:schemeClr val="bg1"/>
                </a:solidFill>
              </a:rPr>
              <a:t>云计算</a:t>
            </a:r>
            <a:r>
              <a:rPr lang="en-US" altLang="zh-CN" sz="1400" dirty="0" smtClean="0">
                <a:solidFill>
                  <a:schemeClr val="bg1"/>
                </a:solidFill>
              </a:rPr>
              <a:t>》</a:t>
            </a:r>
            <a:r>
              <a:rPr lang="zh-CN" altLang="en-US" sz="1400" dirty="0" smtClean="0">
                <a:solidFill>
                  <a:schemeClr val="bg1"/>
                </a:solidFill>
              </a:rPr>
              <a:t>姊妹篇，剖析大数据核心技术和实战应用</a:t>
            </a:r>
            <a:endParaRPr lang="zh-CN" altLang="en-US" sz="140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5" name="Imagen 5" descr="C:\Users\Design\Documents\Edu\Product Launch\sha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6045791"/>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55"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34</a:t>
            </a:fld>
            <a:endParaRPr lang="zh-CN" altLang="en-US" dirty="0"/>
          </a:p>
        </p:txBody>
      </p:sp>
      <p:sp>
        <p:nvSpPr>
          <p:cNvPr id="5" name="圆角矩形 4"/>
          <p:cNvSpPr/>
          <p:nvPr/>
        </p:nvSpPr>
        <p:spPr>
          <a:xfrm>
            <a:off x="1619885" y="4124261"/>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15" name="圆角矩形 14"/>
          <p:cNvSpPr/>
          <p:nvPr/>
        </p:nvSpPr>
        <p:spPr>
          <a:xfrm>
            <a:off x="1605915" y="4745291"/>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16" name="矩形 15"/>
          <p:cNvSpPr/>
          <p:nvPr/>
        </p:nvSpPr>
        <p:spPr>
          <a:xfrm>
            <a:off x="1689100" y="4124325"/>
            <a:ext cx="4218305" cy="414020"/>
          </a:xfrm>
          <a:prstGeom prst="rect">
            <a:avLst/>
          </a:prstGeom>
        </p:spPr>
        <p:txBody>
          <a:bodyPr wrap="squar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手写体数字识别项目实例</a:t>
            </a:r>
          </a:p>
        </p:txBody>
      </p:sp>
      <p:sp>
        <p:nvSpPr>
          <p:cNvPr id="18" name="矩形 17"/>
          <p:cNvSpPr/>
          <p:nvPr/>
        </p:nvSpPr>
        <p:spPr>
          <a:xfrm>
            <a:off x="1689100" y="4719955"/>
            <a:ext cx="3371850" cy="415498"/>
          </a:xfrm>
          <a:prstGeom prst="rect">
            <a:avLst/>
          </a:prstGeom>
        </p:spPr>
        <p:txBody>
          <a:bodyPr wrap="squar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6.6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深度学习应用</a:t>
            </a:r>
          </a:p>
        </p:txBody>
      </p:sp>
      <p:sp>
        <p:nvSpPr>
          <p:cNvPr id="2" name="圆角矩形 1"/>
          <p:cNvSpPr/>
          <p:nvPr/>
        </p:nvSpPr>
        <p:spPr>
          <a:xfrm>
            <a:off x="1605915" y="5315521"/>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17" name="矩形 16"/>
          <p:cNvSpPr/>
          <p:nvPr/>
        </p:nvSpPr>
        <p:spPr>
          <a:xfrm>
            <a:off x="1689100" y="5315585"/>
            <a:ext cx="2205990" cy="415498"/>
          </a:xfrm>
          <a:prstGeom prst="rect">
            <a:avLst/>
          </a:prstGeom>
        </p:spPr>
        <p:txBody>
          <a:bodyPr wrap="squar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98395" cy="848995"/>
          </a:xfrm>
          <a:prstGeom prst="rect">
            <a:avLst/>
          </a:prstGeom>
          <a:noFill/>
        </p:spPr>
        <p:txBody>
          <a:bodyPr wrap="none" rtlCol="0">
            <a:spAutoFit/>
          </a:bodyPr>
          <a:lstStyle/>
          <a:p>
            <a:pPr algn="l"/>
            <a:r>
              <a:rPr lang="en-US" altLang="zh-CN" sz="2400" b="1" spc="225" dirty="0" smtClean="0">
                <a:solidFill>
                  <a:prstClr val="white"/>
                </a:solidFill>
              </a:rPr>
              <a:t>6.4</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软硬件实现</a:t>
            </a: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38200"/>
            <a:ext cx="2059859" cy="369332"/>
          </a:xfrm>
          <a:prstGeom prst="rect">
            <a:avLst/>
          </a:prstGeom>
          <a:noFill/>
        </p:spPr>
        <p:txBody>
          <a:bodyPr wrap="none" rtlCol="0">
            <a:spAutoFit/>
          </a:bodyPr>
          <a:lstStyle/>
          <a:p>
            <a:pPr algn="l"/>
            <a:r>
              <a:rPr lang="en-US" altLang="zh-CN" b="1" dirty="0" smtClean="0">
                <a:solidFill>
                  <a:srgbClr val="3D89BC"/>
                </a:solidFill>
              </a:rPr>
              <a:t>6.4.1</a:t>
            </a:r>
            <a:r>
              <a:rPr lang="zh-CN" altLang="en-US" b="1" dirty="0" smtClean="0">
                <a:solidFill>
                  <a:srgbClr val="3D89BC"/>
                </a:solidFill>
              </a:rPr>
              <a:t>TensorFlow</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35</a:t>
            </a:fld>
            <a:endParaRPr lang="zh-CN" altLang="en-US" dirty="0"/>
          </a:p>
        </p:txBody>
      </p:sp>
      <p:pic>
        <p:nvPicPr>
          <p:cNvPr id="11" name="图片 10" descr="1"/>
          <p:cNvPicPr>
            <a:picLocks noChangeAspect="1"/>
          </p:cNvPicPr>
          <p:nvPr/>
        </p:nvPicPr>
        <p:blipFill>
          <a:blip r:embed="rId5">
            <a:extLst>
              <a:ext uri="{BEBA8EAE-BF5A-486C-A8C5-ECC9F3942E4B}">
                <a14:imgProps xmlns:a14="http://schemas.microsoft.com/office/drawing/2010/main">
                  <a14:imgLayer r:embed="rId6">
                    <a14:imgEffect>
                      <a14:brightnessContrast bright="-5000"/>
                    </a14:imgEffect>
                  </a14:imgLayer>
                </a14:imgProps>
              </a:ext>
            </a:extLst>
          </a:blip>
          <a:stretch>
            <a:fillRect/>
          </a:stretch>
        </p:blipFill>
        <p:spPr>
          <a:xfrm>
            <a:off x="1489075" y="2836545"/>
            <a:ext cx="6165000" cy="2160000"/>
          </a:xfrm>
          <a:prstGeom prst="rect">
            <a:avLst/>
          </a:prstGeom>
        </p:spPr>
      </p:pic>
      <p:sp>
        <p:nvSpPr>
          <p:cNvPr id="12" name="文本框 11"/>
          <p:cNvSpPr txBox="1"/>
          <p:nvPr/>
        </p:nvSpPr>
        <p:spPr>
          <a:xfrm>
            <a:off x="1202690" y="1354455"/>
            <a:ext cx="6908165" cy="1077218"/>
          </a:xfrm>
          <a:prstGeom prst="rect">
            <a:avLst/>
          </a:prstGeom>
          <a:noFill/>
        </p:spPr>
        <p:txBody>
          <a:bodyPr wrap="square" rtlCol="0">
            <a:spAutoFit/>
          </a:bodyPr>
          <a:lstStyle/>
          <a:p>
            <a:r>
              <a:rPr lang="zh-CN" altLang="en-US" sz="1600" dirty="0"/>
              <a:t>TensorFlow实现了本地和分布式两种接口机制。本地实现机制的client端、master端和worker均运行在同一个机器中；分布式实现机制它与本地实现的代码基本相同，但是client端、master端和worker进程一般运行在不同的机器中，所包含的不同任务由一个集群调度系统进行管理。</a:t>
            </a:r>
          </a:p>
        </p:txBody>
      </p:sp>
      <p:sp>
        <p:nvSpPr>
          <p:cNvPr id="13" name="文本框 12"/>
          <p:cNvSpPr txBox="1"/>
          <p:nvPr/>
        </p:nvSpPr>
        <p:spPr>
          <a:xfrm>
            <a:off x="1202690" y="5226050"/>
            <a:ext cx="6907530" cy="584775"/>
          </a:xfrm>
          <a:prstGeom prst="rect">
            <a:avLst/>
          </a:prstGeom>
          <a:noFill/>
        </p:spPr>
        <p:txBody>
          <a:bodyPr wrap="square" rtlCol="0">
            <a:spAutoFit/>
          </a:bodyPr>
          <a:lstStyle/>
          <a:p>
            <a:r>
              <a:rPr lang="zh-CN" altLang="en-US" sz="1600" dirty="0"/>
              <a:t>具备如下优点：</a:t>
            </a:r>
            <a:r>
              <a:rPr lang="en-US" altLang="zh-CN" sz="1600" dirty="0"/>
              <a:t>1.</a:t>
            </a:r>
            <a:r>
              <a:rPr lang="zh-CN" altLang="en-US" sz="1600" dirty="0"/>
              <a:t>多样化部署；</a:t>
            </a:r>
            <a:r>
              <a:rPr lang="en-US" altLang="zh-CN" sz="1600" dirty="0"/>
              <a:t>2.</a:t>
            </a:r>
            <a:r>
              <a:rPr lang="zh-CN" altLang="en-US" sz="1600" dirty="0">
                <a:sym typeface="+mn-ea"/>
              </a:rPr>
              <a:t>可被基于梯度的机器学习算法借鉴；</a:t>
            </a:r>
            <a:r>
              <a:rPr lang="en-US" altLang="zh-CN" sz="1600" dirty="0">
                <a:sym typeface="+mn-ea"/>
              </a:rPr>
              <a:t>3.</a:t>
            </a:r>
            <a:r>
              <a:rPr lang="zh-CN" altLang="en-US" sz="1600" dirty="0">
                <a:sym typeface="+mn-ea"/>
              </a:rPr>
              <a:t>灵活的Python接口；</a:t>
            </a:r>
            <a:r>
              <a:rPr lang="en-US" altLang="zh-CN" sz="1600" dirty="0">
                <a:sym typeface="+mn-ea"/>
              </a:rPr>
              <a:t>4.</a:t>
            </a:r>
            <a:r>
              <a:rPr lang="zh-CN" altLang="en-US" sz="1600" dirty="0">
                <a:sym typeface="+mn-ea"/>
              </a:rPr>
              <a:t>可映射到不同硬件平台；</a:t>
            </a:r>
            <a:r>
              <a:rPr lang="en-US" altLang="zh-CN" sz="1600" dirty="0">
                <a:sym typeface="+mn-ea"/>
              </a:rPr>
              <a:t>5.</a:t>
            </a:r>
            <a:r>
              <a:rPr lang="zh-CN" altLang="en-US" sz="1600" dirty="0">
                <a:sym typeface="+mn-ea"/>
              </a:rPr>
              <a:t>支持分布式训练。</a:t>
            </a:r>
            <a:endParaRPr lang="en-US" altLang="zh-CN" sz="1600" dirty="0">
              <a:sym typeface="+mn-e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98395" cy="848995"/>
          </a:xfrm>
          <a:prstGeom prst="rect">
            <a:avLst/>
          </a:prstGeom>
          <a:noFill/>
        </p:spPr>
        <p:txBody>
          <a:bodyPr wrap="none" rtlCol="0">
            <a:spAutoFit/>
          </a:bodyPr>
          <a:lstStyle/>
          <a:p>
            <a:pPr algn="l"/>
            <a:r>
              <a:rPr lang="en-US" altLang="zh-CN" sz="2400" b="1" spc="225" dirty="0" smtClean="0">
                <a:solidFill>
                  <a:prstClr val="white"/>
                </a:solidFill>
              </a:rPr>
              <a:t>6.4</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软硬件实现</a:t>
            </a: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28675"/>
            <a:ext cx="1353256" cy="369332"/>
          </a:xfrm>
          <a:prstGeom prst="rect">
            <a:avLst/>
          </a:prstGeom>
          <a:noFill/>
        </p:spPr>
        <p:txBody>
          <a:bodyPr wrap="none" rtlCol="0">
            <a:spAutoFit/>
          </a:bodyPr>
          <a:lstStyle/>
          <a:p>
            <a:pPr algn="l"/>
            <a:r>
              <a:rPr lang="en-US" altLang="zh-CN" b="1" dirty="0" smtClean="0">
                <a:solidFill>
                  <a:srgbClr val="3D89BC"/>
                </a:solidFill>
              </a:rPr>
              <a:t>6.4.2</a:t>
            </a:r>
            <a:r>
              <a:rPr lang="zh-CN" altLang="en-US" b="1" dirty="0" smtClean="0">
                <a:solidFill>
                  <a:srgbClr val="3D89BC"/>
                </a:solidFill>
              </a:rPr>
              <a:t>Caffe</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1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1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36</a:t>
            </a:fld>
            <a:endParaRPr lang="zh-CN" altLang="en-US" dirty="0"/>
          </a:p>
        </p:txBody>
      </p:sp>
      <p:sp>
        <p:nvSpPr>
          <p:cNvPr id="74" name="任意多边形 73"/>
          <p:cNvSpPr/>
          <p:nvPr>
            <p:custDataLst>
              <p:tags r:id="rId1"/>
            </p:custDataLst>
          </p:nvPr>
        </p:nvSpPr>
        <p:spPr>
          <a:xfrm>
            <a:off x="1586865" y="1931670"/>
            <a:ext cx="990600" cy="990600"/>
          </a:xfrm>
          <a:custGeom>
            <a:avLst/>
            <a:gdLst>
              <a:gd name="connsiteX0" fmla="*/ 1846505 w 1989690"/>
              <a:gd name="connsiteY0" fmla="*/ 1039155 h 1989411"/>
              <a:gd name="connsiteX1" fmla="*/ 1989690 w 1989690"/>
              <a:gd name="connsiteY1" fmla="*/ 1039155 h 1989411"/>
              <a:gd name="connsiteX2" fmla="*/ 1987267 w 1989690"/>
              <a:gd name="connsiteY2" fmla="*/ 1090348 h 1989411"/>
              <a:gd name="connsiteX3" fmla="*/ 1096777 w 1989690"/>
              <a:gd name="connsiteY3" fmla="*/ 1986508 h 1989411"/>
              <a:gd name="connsiteX4" fmla="*/ 1039295 w 1989690"/>
              <a:gd name="connsiteY4" fmla="*/ 1989411 h 1989411"/>
              <a:gd name="connsiteX5" fmla="*/ 1039295 w 1989690"/>
              <a:gd name="connsiteY5" fmla="*/ 1845806 h 1989411"/>
              <a:gd name="connsiteX6" fmla="*/ 1167275 w 1989690"/>
              <a:gd name="connsiteY6" fmla="*/ 1832905 h 1989411"/>
              <a:gd name="connsiteX7" fmla="*/ 1837064 w 1989690"/>
              <a:gd name="connsiteY7" fmla="*/ 1146158 h 1989411"/>
              <a:gd name="connsiteX8" fmla="*/ 0 w 1989690"/>
              <a:gd name="connsiteY8" fmla="*/ 1039155 h 1989411"/>
              <a:gd name="connsiteX9" fmla="*/ 143185 w 1989690"/>
              <a:gd name="connsiteY9" fmla="*/ 1039155 h 1989411"/>
              <a:gd name="connsiteX10" fmla="*/ 152627 w 1989690"/>
              <a:gd name="connsiteY10" fmla="*/ 1146158 h 1989411"/>
              <a:gd name="connsiteX11" fmla="*/ 822416 w 1989690"/>
              <a:gd name="connsiteY11" fmla="*/ 1832905 h 1989411"/>
              <a:gd name="connsiteX12" fmla="*/ 950395 w 1989690"/>
              <a:gd name="connsiteY12" fmla="*/ 1845806 h 1989411"/>
              <a:gd name="connsiteX13" fmla="*/ 950395 w 1989690"/>
              <a:gd name="connsiteY13" fmla="*/ 1989411 h 1989411"/>
              <a:gd name="connsiteX14" fmla="*/ 892913 w 1989690"/>
              <a:gd name="connsiteY14" fmla="*/ 1986508 h 1989411"/>
              <a:gd name="connsiteX15" fmla="*/ 2424 w 1989690"/>
              <a:gd name="connsiteY15" fmla="*/ 1090348 h 1989411"/>
              <a:gd name="connsiteX16" fmla="*/ 1039295 w 1989690"/>
              <a:gd name="connsiteY16" fmla="*/ 0 h 1989411"/>
              <a:gd name="connsiteX17" fmla="*/ 1096777 w 1989690"/>
              <a:gd name="connsiteY17" fmla="*/ 2902 h 1989411"/>
              <a:gd name="connsiteX18" fmla="*/ 1987267 w 1989690"/>
              <a:gd name="connsiteY18" fmla="*/ 899063 h 1989411"/>
              <a:gd name="connsiteX19" fmla="*/ 1989690 w 1989690"/>
              <a:gd name="connsiteY19" fmla="*/ 950255 h 1989411"/>
              <a:gd name="connsiteX20" fmla="*/ 1846505 w 1989690"/>
              <a:gd name="connsiteY20" fmla="*/ 950255 h 1989411"/>
              <a:gd name="connsiteX21" fmla="*/ 1837064 w 1989690"/>
              <a:gd name="connsiteY21" fmla="*/ 843253 h 1989411"/>
              <a:gd name="connsiteX22" fmla="*/ 1167275 w 1989690"/>
              <a:gd name="connsiteY22" fmla="*/ 156506 h 1989411"/>
              <a:gd name="connsiteX23" fmla="*/ 1039295 w 1989690"/>
              <a:gd name="connsiteY23" fmla="*/ 143604 h 1989411"/>
              <a:gd name="connsiteX24" fmla="*/ 950395 w 1989690"/>
              <a:gd name="connsiteY24" fmla="*/ 0 h 1989411"/>
              <a:gd name="connsiteX25" fmla="*/ 950395 w 1989690"/>
              <a:gd name="connsiteY25" fmla="*/ 143604 h 1989411"/>
              <a:gd name="connsiteX26" fmla="*/ 822416 w 1989690"/>
              <a:gd name="connsiteY26" fmla="*/ 156506 h 1989411"/>
              <a:gd name="connsiteX27" fmla="*/ 152627 w 1989690"/>
              <a:gd name="connsiteY27" fmla="*/ 843253 h 1989411"/>
              <a:gd name="connsiteX28" fmla="*/ 143185 w 1989690"/>
              <a:gd name="connsiteY28" fmla="*/ 950255 h 1989411"/>
              <a:gd name="connsiteX29" fmla="*/ 0 w 1989690"/>
              <a:gd name="connsiteY29" fmla="*/ 950255 h 1989411"/>
              <a:gd name="connsiteX30" fmla="*/ 2424 w 1989690"/>
              <a:gd name="connsiteY30" fmla="*/ 899063 h 1989411"/>
              <a:gd name="connsiteX31" fmla="*/ 892913 w 1989690"/>
              <a:gd name="connsiteY31" fmla="*/ 2902 h 198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89690" h="1989411">
                <a:moveTo>
                  <a:pt x="1846505" y="1039155"/>
                </a:moveTo>
                <a:lnTo>
                  <a:pt x="1989690" y="1039155"/>
                </a:lnTo>
                <a:lnTo>
                  <a:pt x="1987267" y="1090348"/>
                </a:lnTo>
                <a:cubicBezTo>
                  <a:pt x="1942326" y="1562504"/>
                  <a:pt x="1568075" y="1938645"/>
                  <a:pt x="1096777" y="1986508"/>
                </a:cubicBezTo>
                <a:lnTo>
                  <a:pt x="1039295" y="1989411"/>
                </a:lnTo>
                <a:lnTo>
                  <a:pt x="1039295" y="1845806"/>
                </a:lnTo>
                <a:lnTo>
                  <a:pt x="1167275" y="1832905"/>
                </a:lnTo>
                <a:cubicBezTo>
                  <a:pt x="1508415" y="1763098"/>
                  <a:pt x="1775598" y="1490261"/>
                  <a:pt x="1837064" y="1146158"/>
                </a:cubicBezTo>
                <a:close/>
                <a:moveTo>
                  <a:pt x="0" y="1039155"/>
                </a:moveTo>
                <a:lnTo>
                  <a:pt x="143185" y="1039155"/>
                </a:lnTo>
                <a:lnTo>
                  <a:pt x="152627" y="1146158"/>
                </a:lnTo>
                <a:cubicBezTo>
                  <a:pt x="214092" y="1490261"/>
                  <a:pt x="481276" y="1763098"/>
                  <a:pt x="822416" y="1832905"/>
                </a:cubicBezTo>
                <a:lnTo>
                  <a:pt x="950395" y="1845806"/>
                </a:lnTo>
                <a:lnTo>
                  <a:pt x="950395" y="1989411"/>
                </a:lnTo>
                <a:lnTo>
                  <a:pt x="892913" y="1986508"/>
                </a:lnTo>
                <a:cubicBezTo>
                  <a:pt x="421615" y="1938645"/>
                  <a:pt x="47364" y="1562504"/>
                  <a:pt x="2424" y="1090348"/>
                </a:cubicBezTo>
                <a:close/>
                <a:moveTo>
                  <a:pt x="1039295" y="0"/>
                </a:moveTo>
                <a:lnTo>
                  <a:pt x="1096777" y="2902"/>
                </a:lnTo>
                <a:cubicBezTo>
                  <a:pt x="1568075" y="50765"/>
                  <a:pt x="1942326" y="426907"/>
                  <a:pt x="1987267" y="899063"/>
                </a:cubicBezTo>
                <a:lnTo>
                  <a:pt x="1989690" y="950255"/>
                </a:lnTo>
                <a:lnTo>
                  <a:pt x="1846505" y="950255"/>
                </a:lnTo>
                <a:lnTo>
                  <a:pt x="1837064" y="843253"/>
                </a:lnTo>
                <a:cubicBezTo>
                  <a:pt x="1775598" y="499149"/>
                  <a:pt x="1508415" y="226313"/>
                  <a:pt x="1167275" y="156506"/>
                </a:cubicBezTo>
                <a:lnTo>
                  <a:pt x="1039295" y="143604"/>
                </a:lnTo>
                <a:close/>
                <a:moveTo>
                  <a:pt x="950395" y="0"/>
                </a:moveTo>
                <a:lnTo>
                  <a:pt x="950395" y="143604"/>
                </a:lnTo>
                <a:lnTo>
                  <a:pt x="822416" y="156506"/>
                </a:lnTo>
                <a:cubicBezTo>
                  <a:pt x="481276" y="226313"/>
                  <a:pt x="214092" y="499149"/>
                  <a:pt x="152627" y="843253"/>
                </a:cubicBezTo>
                <a:lnTo>
                  <a:pt x="143185" y="950255"/>
                </a:lnTo>
                <a:lnTo>
                  <a:pt x="0" y="950255"/>
                </a:lnTo>
                <a:lnTo>
                  <a:pt x="2424" y="899063"/>
                </a:lnTo>
                <a:cubicBezTo>
                  <a:pt x="47364" y="426907"/>
                  <a:pt x="421615" y="50765"/>
                  <a:pt x="892913" y="2902"/>
                </a:cubicBezTo>
                <a:close/>
              </a:path>
            </a:pathLst>
          </a:custGeom>
          <a:solidFill>
            <a:srgbClr val="3D89B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da-DK" sz="2400" b="1" dirty="0" smtClean="0">
                <a:solidFill>
                  <a:schemeClr val="accent1">
                    <a:lumMod val="75000"/>
                  </a:schemeClr>
                </a:solidFill>
                <a:latin typeface="+mj-lt"/>
                <a:ea typeface="+mj-ea"/>
                <a:cs typeface="+mj-cs"/>
                <a:sym typeface="Arial" panose="020B0604020202020204" pitchFamily="34" charset="0"/>
              </a:rPr>
              <a:t>1</a:t>
            </a:r>
          </a:p>
        </p:txBody>
      </p:sp>
      <p:sp>
        <p:nvSpPr>
          <p:cNvPr id="75" name="任意多边形 74"/>
          <p:cNvSpPr/>
          <p:nvPr>
            <p:custDataLst>
              <p:tags r:id="rId2"/>
            </p:custDataLst>
          </p:nvPr>
        </p:nvSpPr>
        <p:spPr>
          <a:xfrm>
            <a:off x="4088765" y="1931670"/>
            <a:ext cx="990600" cy="990600"/>
          </a:xfrm>
          <a:custGeom>
            <a:avLst/>
            <a:gdLst>
              <a:gd name="connsiteX0" fmla="*/ 1846505 w 1989690"/>
              <a:gd name="connsiteY0" fmla="*/ 1039155 h 1989411"/>
              <a:gd name="connsiteX1" fmla="*/ 1989690 w 1989690"/>
              <a:gd name="connsiteY1" fmla="*/ 1039155 h 1989411"/>
              <a:gd name="connsiteX2" fmla="*/ 1987267 w 1989690"/>
              <a:gd name="connsiteY2" fmla="*/ 1090348 h 1989411"/>
              <a:gd name="connsiteX3" fmla="*/ 1096777 w 1989690"/>
              <a:gd name="connsiteY3" fmla="*/ 1986508 h 1989411"/>
              <a:gd name="connsiteX4" fmla="*/ 1039295 w 1989690"/>
              <a:gd name="connsiteY4" fmla="*/ 1989411 h 1989411"/>
              <a:gd name="connsiteX5" fmla="*/ 1039295 w 1989690"/>
              <a:gd name="connsiteY5" fmla="*/ 1845806 h 1989411"/>
              <a:gd name="connsiteX6" fmla="*/ 1167275 w 1989690"/>
              <a:gd name="connsiteY6" fmla="*/ 1832905 h 1989411"/>
              <a:gd name="connsiteX7" fmla="*/ 1837064 w 1989690"/>
              <a:gd name="connsiteY7" fmla="*/ 1146158 h 1989411"/>
              <a:gd name="connsiteX8" fmla="*/ 0 w 1989690"/>
              <a:gd name="connsiteY8" fmla="*/ 1039155 h 1989411"/>
              <a:gd name="connsiteX9" fmla="*/ 143185 w 1989690"/>
              <a:gd name="connsiteY9" fmla="*/ 1039155 h 1989411"/>
              <a:gd name="connsiteX10" fmla="*/ 152627 w 1989690"/>
              <a:gd name="connsiteY10" fmla="*/ 1146158 h 1989411"/>
              <a:gd name="connsiteX11" fmla="*/ 822416 w 1989690"/>
              <a:gd name="connsiteY11" fmla="*/ 1832905 h 1989411"/>
              <a:gd name="connsiteX12" fmla="*/ 950395 w 1989690"/>
              <a:gd name="connsiteY12" fmla="*/ 1845806 h 1989411"/>
              <a:gd name="connsiteX13" fmla="*/ 950395 w 1989690"/>
              <a:gd name="connsiteY13" fmla="*/ 1989411 h 1989411"/>
              <a:gd name="connsiteX14" fmla="*/ 892913 w 1989690"/>
              <a:gd name="connsiteY14" fmla="*/ 1986508 h 1989411"/>
              <a:gd name="connsiteX15" fmla="*/ 2424 w 1989690"/>
              <a:gd name="connsiteY15" fmla="*/ 1090348 h 1989411"/>
              <a:gd name="connsiteX16" fmla="*/ 1039295 w 1989690"/>
              <a:gd name="connsiteY16" fmla="*/ 0 h 1989411"/>
              <a:gd name="connsiteX17" fmla="*/ 1096777 w 1989690"/>
              <a:gd name="connsiteY17" fmla="*/ 2902 h 1989411"/>
              <a:gd name="connsiteX18" fmla="*/ 1987267 w 1989690"/>
              <a:gd name="connsiteY18" fmla="*/ 899063 h 1989411"/>
              <a:gd name="connsiteX19" fmla="*/ 1989690 w 1989690"/>
              <a:gd name="connsiteY19" fmla="*/ 950255 h 1989411"/>
              <a:gd name="connsiteX20" fmla="*/ 1846505 w 1989690"/>
              <a:gd name="connsiteY20" fmla="*/ 950255 h 1989411"/>
              <a:gd name="connsiteX21" fmla="*/ 1837064 w 1989690"/>
              <a:gd name="connsiteY21" fmla="*/ 843253 h 1989411"/>
              <a:gd name="connsiteX22" fmla="*/ 1167275 w 1989690"/>
              <a:gd name="connsiteY22" fmla="*/ 156506 h 1989411"/>
              <a:gd name="connsiteX23" fmla="*/ 1039295 w 1989690"/>
              <a:gd name="connsiteY23" fmla="*/ 143604 h 1989411"/>
              <a:gd name="connsiteX24" fmla="*/ 950395 w 1989690"/>
              <a:gd name="connsiteY24" fmla="*/ 0 h 1989411"/>
              <a:gd name="connsiteX25" fmla="*/ 950395 w 1989690"/>
              <a:gd name="connsiteY25" fmla="*/ 143604 h 1989411"/>
              <a:gd name="connsiteX26" fmla="*/ 822416 w 1989690"/>
              <a:gd name="connsiteY26" fmla="*/ 156506 h 1989411"/>
              <a:gd name="connsiteX27" fmla="*/ 152627 w 1989690"/>
              <a:gd name="connsiteY27" fmla="*/ 843253 h 1989411"/>
              <a:gd name="connsiteX28" fmla="*/ 143185 w 1989690"/>
              <a:gd name="connsiteY28" fmla="*/ 950255 h 1989411"/>
              <a:gd name="connsiteX29" fmla="*/ 0 w 1989690"/>
              <a:gd name="connsiteY29" fmla="*/ 950255 h 1989411"/>
              <a:gd name="connsiteX30" fmla="*/ 2424 w 1989690"/>
              <a:gd name="connsiteY30" fmla="*/ 899063 h 1989411"/>
              <a:gd name="connsiteX31" fmla="*/ 892913 w 1989690"/>
              <a:gd name="connsiteY31" fmla="*/ 2902 h 198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89690" h="1989411">
                <a:moveTo>
                  <a:pt x="1846505" y="1039155"/>
                </a:moveTo>
                <a:lnTo>
                  <a:pt x="1989690" y="1039155"/>
                </a:lnTo>
                <a:lnTo>
                  <a:pt x="1987267" y="1090348"/>
                </a:lnTo>
                <a:cubicBezTo>
                  <a:pt x="1942326" y="1562504"/>
                  <a:pt x="1568075" y="1938645"/>
                  <a:pt x="1096777" y="1986508"/>
                </a:cubicBezTo>
                <a:lnTo>
                  <a:pt x="1039295" y="1989411"/>
                </a:lnTo>
                <a:lnTo>
                  <a:pt x="1039295" y="1845806"/>
                </a:lnTo>
                <a:lnTo>
                  <a:pt x="1167275" y="1832905"/>
                </a:lnTo>
                <a:cubicBezTo>
                  <a:pt x="1508415" y="1763098"/>
                  <a:pt x="1775598" y="1490261"/>
                  <a:pt x="1837064" y="1146158"/>
                </a:cubicBezTo>
                <a:close/>
                <a:moveTo>
                  <a:pt x="0" y="1039155"/>
                </a:moveTo>
                <a:lnTo>
                  <a:pt x="143185" y="1039155"/>
                </a:lnTo>
                <a:lnTo>
                  <a:pt x="152627" y="1146158"/>
                </a:lnTo>
                <a:cubicBezTo>
                  <a:pt x="214092" y="1490261"/>
                  <a:pt x="481276" y="1763098"/>
                  <a:pt x="822416" y="1832905"/>
                </a:cubicBezTo>
                <a:lnTo>
                  <a:pt x="950395" y="1845806"/>
                </a:lnTo>
                <a:lnTo>
                  <a:pt x="950395" y="1989411"/>
                </a:lnTo>
                <a:lnTo>
                  <a:pt x="892913" y="1986508"/>
                </a:lnTo>
                <a:cubicBezTo>
                  <a:pt x="421615" y="1938645"/>
                  <a:pt x="47364" y="1562504"/>
                  <a:pt x="2424" y="1090348"/>
                </a:cubicBezTo>
                <a:close/>
                <a:moveTo>
                  <a:pt x="1039295" y="0"/>
                </a:moveTo>
                <a:lnTo>
                  <a:pt x="1096777" y="2902"/>
                </a:lnTo>
                <a:cubicBezTo>
                  <a:pt x="1568075" y="50765"/>
                  <a:pt x="1942326" y="426907"/>
                  <a:pt x="1987267" y="899063"/>
                </a:cubicBezTo>
                <a:lnTo>
                  <a:pt x="1989690" y="950255"/>
                </a:lnTo>
                <a:lnTo>
                  <a:pt x="1846505" y="950255"/>
                </a:lnTo>
                <a:lnTo>
                  <a:pt x="1837064" y="843253"/>
                </a:lnTo>
                <a:cubicBezTo>
                  <a:pt x="1775598" y="499149"/>
                  <a:pt x="1508415" y="226313"/>
                  <a:pt x="1167275" y="156506"/>
                </a:cubicBezTo>
                <a:lnTo>
                  <a:pt x="1039295" y="143604"/>
                </a:lnTo>
                <a:close/>
                <a:moveTo>
                  <a:pt x="950395" y="0"/>
                </a:moveTo>
                <a:lnTo>
                  <a:pt x="950395" y="143604"/>
                </a:lnTo>
                <a:lnTo>
                  <a:pt x="822416" y="156506"/>
                </a:lnTo>
                <a:cubicBezTo>
                  <a:pt x="481276" y="226313"/>
                  <a:pt x="214092" y="499149"/>
                  <a:pt x="152627" y="843253"/>
                </a:cubicBezTo>
                <a:lnTo>
                  <a:pt x="143185" y="950255"/>
                </a:lnTo>
                <a:lnTo>
                  <a:pt x="0" y="950255"/>
                </a:lnTo>
                <a:lnTo>
                  <a:pt x="2424" y="899063"/>
                </a:lnTo>
                <a:cubicBezTo>
                  <a:pt x="47364" y="426907"/>
                  <a:pt x="421615" y="50765"/>
                  <a:pt x="892913" y="2902"/>
                </a:cubicBezTo>
                <a:close/>
              </a:path>
            </a:pathLst>
          </a:custGeom>
          <a:solidFill>
            <a:srgbClr val="3D89B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da-DK" sz="2400" b="1" dirty="0" smtClean="0">
                <a:solidFill>
                  <a:schemeClr val="accent1">
                    <a:lumMod val="75000"/>
                  </a:schemeClr>
                </a:solidFill>
                <a:latin typeface="+mj-lt"/>
                <a:ea typeface="+mj-ea"/>
                <a:cs typeface="+mj-cs"/>
                <a:sym typeface="Arial" panose="020B0604020202020204" pitchFamily="34" charset="0"/>
              </a:rPr>
              <a:t>2</a:t>
            </a:r>
          </a:p>
        </p:txBody>
      </p:sp>
      <p:sp>
        <p:nvSpPr>
          <p:cNvPr id="76" name="任意多边形 75"/>
          <p:cNvSpPr/>
          <p:nvPr>
            <p:custDataLst>
              <p:tags r:id="rId3"/>
            </p:custDataLst>
          </p:nvPr>
        </p:nvSpPr>
        <p:spPr>
          <a:xfrm>
            <a:off x="6590665" y="1931670"/>
            <a:ext cx="990600" cy="990600"/>
          </a:xfrm>
          <a:custGeom>
            <a:avLst/>
            <a:gdLst>
              <a:gd name="connsiteX0" fmla="*/ 1846505 w 1989690"/>
              <a:gd name="connsiteY0" fmla="*/ 1039155 h 1989411"/>
              <a:gd name="connsiteX1" fmla="*/ 1989690 w 1989690"/>
              <a:gd name="connsiteY1" fmla="*/ 1039155 h 1989411"/>
              <a:gd name="connsiteX2" fmla="*/ 1987267 w 1989690"/>
              <a:gd name="connsiteY2" fmla="*/ 1090348 h 1989411"/>
              <a:gd name="connsiteX3" fmla="*/ 1096777 w 1989690"/>
              <a:gd name="connsiteY3" fmla="*/ 1986508 h 1989411"/>
              <a:gd name="connsiteX4" fmla="*/ 1039295 w 1989690"/>
              <a:gd name="connsiteY4" fmla="*/ 1989411 h 1989411"/>
              <a:gd name="connsiteX5" fmla="*/ 1039295 w 1989690"/>
              <a:gd name="connsiteY5" fmla="*/ 1845806 h 1989411"/>
              <a:gd name="connsiteX6" fmla="*/ 1167275 w 1989690"/>
              <a:gd name="connsiteY6" fmla="*/ 1832905 h 1989411"/>
              <a:gd name="connsiteX7" fmla="*/ 1837064 w 1989690"/>
              <a:gd name="connsiteY7" fmla="*/ 1146158 h 1989411"/>
              <a:gd name="connsiteX8" fmla="*/ 0 w 1989690"/>
              <a:gd name="connsiteY8" fmla="*/ 1039155 h 1989411"/>
              <a:gd name="connsiteX9" fmla="*/ 143185 w 1989690"/>
              <a:gd name="connsiteY9" fmla="*/ 1039155 h 1989411"/>
              <a:gd name="connsiteX10" fmla="*/ 152627 w 1989690"/>
              <a:gd name="connsiteY10" fmla="*/ 1146158 h 1989411"/>
              <a:gd name="connsiteX11" fmla="*/ 822416 w 1989690"/>
              <a:gd name="connsiteY11" fmla="*/ 1832905 h 1989411"/>
              <a:gd name="connsiteX12" fmla="*/ 950395 w 1989690"/>
              <a:gd name="connsiteY12" fmla="*/ 1845806 h 1989411"/>
              <a:gd name="connsiteX13" fmla="*/ 950395 w 1989690"/>
              <a:gd name="connsiteY13" fmla="*/ 1989411 h 1989411"/>
              <a:gd name="connsiteX14" fmla="*/ 892913 w 1989690"/>
              <a:gd name="connsiteY14" fmla="*/ 1986508 h 1989411"/>
              <a:gd name="connsiteX15" fmla="*/ 2424 w 1989690"/>
              <a:gd name="connsiteY15" fmla="*/ 1090348 h 1989411"/>
              <a:gd name="connsiteX16" fmla="*/ 1039295 w 1989690"/>
              <a:gd name="connsiteY16" fmla="*/ 0 h 1989411"/>
              <a:gd name="connsiteX17" fmla="*/ 1096777 w 1989690"/>
              <a:gd name="connsiteY17" fmla="*/ 2902 h 1989411"/>
              <a:gd name="connsiteX18" fmla="*/ 1987267 w 1989690"/>
              <a:gd name="connsiteY18" fmla="*/ 899063 h 1989411"/>
              <a:gd name="connsiteX19" fmla="*/ 1989690 w 1989690"/>
              <a:gd name="connsiteY19" fmla="*/ 950255 h 1989411"/>
              <a:gd name="connsiteX20" fmla="*/ 1846505 w 1989690"/>
              <a:gd name="connsiteY20" fmla="*/ 950255 h 1989411"/>
              <a:gd name="connsiteX21" fmla="*/ 1837064 w 1989690"/>
              <a:gd name="connsiteY21" fmla="*/ 843253 h 1989411"/>
              <a:gd name="connsiteX22" fmla="*/ 1167275 w 1989690"/>
              <a:gd name="connsiteY22" fmla="*/ 156506 h 1989411"/>
              <a:gd name="connsiteX23" fmla="*/ 1039295 w 1989690"/>
              <a:gd name="connsiteY23" fmla="*/ 143604 h 1989411"/>
              <a:gd name="connsiteX24" fmla="*/ 950395 w 1989690"/>
              <a:gd name="connsiteY24" fmla="*/ 0 h 1989411"/>
              <a:gd name="connsiteX25" fmla="*/ 950395 w 1989690"/>
              <a:gd name="connsiteY25" fmla="*/ 143604 h 1989411"/>
              <a:gd name="connsiteX26" fmla="*/ 822416 w 1989690"/>
              <a:gd name="connsiteY26" fmla="*/ 156506 h 1989411"/>
              <a:gd name="connsiteX27" fmla="*/ 152627 w 1989690"/>
              <a:gd name="connsiteY27" fmla="*/ 843253 h 1989411"/>
              <a:gd name="connsiteX28" fmla="*/ 143185 w 1989690"/>
              <a:gd name="connsiteY28" fmla="*/ 950255 h 1989411"/>
              <a:gd name="connsiteX29" fmla="*/ 0 w 1989690"/>
              <a:gd name="connsiteY29" fmla="*/ 950255 h 1989411"/>
              <a:gd name="connsiteX30" fmla="*/ 2424 w 1989690"/>
              <a:gd name="connsiteY30" fmla="*/ 899063 h 1989411"/>
              <a:gd name="connsiteX31" fmla="*/ 892913 w 1989690"/>
              <a:gd name="connsiteY31" fmla="*/ 2902 h 198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89690" h="1989411">
                <a:moveTo>
                  <a:pt x="1846505" y="1039155"/>
                </a:moveTo>
                <a:lnTo>
                  <a:pt x="1989690" y="1039155"/>
                </a:lnTo>
                <a:lnTo>
                  <a:pt x="1987267" y="1090348"/>
                </a:lnTo>
                <a:cubicBezTo>
                  <a:pt x="1942326" y="1562504"/>
                  <a:pt x="1568075" y="1938645"/>
                  <a:pt x="1096777" y="1986508"/>
                </a:cubicBezTo>
                <a:lnTo>
                  <a:pt x="1039295" y="1989411"/>
                </a:lnTo>
                <a:lnTo>
                  <a:pt x="1039295" y="1845806"/>
                </a:lnTo>
                <a:lnTo>
                  <a:pt x="1167275" y="1832905"/>
                </a:lnTo>
                <a:cubicBezTo>
                  <a:pt x="1508415" y="1763098"/>
                  <a:pt x="1775598" y="1490261"/>
                  <a:pt x="1837064" y="1146158"/>
                </a:cubicBezTo>
                <a:close/>
                <a:moveTo>
                  <a:pt x="0" y="1039155"/>
                </a:moveTo>
                <a:lnTo>
                  <a:pt x="143185" y="1039155"/>
                </a:lnTo>
                <a:lnTo>
                  <a:pt x="152627" y="1146158"/>
                </a:lnTo>
                <a:cubicBezTo>
                  <a:pt x="214092" y="1490261"/>
                  <a:pt x="481276" y="1763098"/>
                  <a:pt x="822416" y="1832905"/>
                </a:cubicBezTo>
                <a:lnTo>
                  <a:pt x="950395" y="1845806"/>
                </a:lnTo>
                <a:lnTo>
                  <a:pt x="950395" y="1989411"/>
                </a:lnTo>
                <a:lnTo>
                  <a:pt x="892913" y="1986508"/>
                </a:lnTo>
                <a:cubicBezTo>
                  <a:pt x="421615" y="1938645"/>
                  <a:pt x="47364" y="1562504"/>
                  <a:pt x="2424" y="1090348"/>
                </a:cubicBezTo>
                <a:close/>
                <a:moveTo>
                  <a:pt x="1039295" y="0"/>
                </a:moveTo>
                <a:lnTo>
                  <a:pt x="1096777" y="2902"/>
                </a:lnTo>
                <a:cubicBezTo>
                  <a:pt x="1568075" y="50765"/>
                  <a:pt x="1942326" y="426907"/>
                  <a:pt x="1987267" y="899063"/>
                </a:cubicBezTo>
                <a:lnTo>
                  <a:pt x="1989690" y="950255"/>
                </a:lnTo>
                <a:lnTo>
                  <a:pt x="1846505" y="950255"/>
                </a:lnTo>
                <a:lnTo>
                  <a:pt x="1837064" y="843253"/>
                </a:lnTo>
                <a:cubicBezTo>
                  <a:pt x="1775598" y="499149"/>
                  <a:pt x="1508415" y="226313"/>
                  <a:pt x="1167275" y="156506"/>
                </a:cubicBezTo>
                <a:lnTo>
                  <a:pt x="1039295" y="143604"/>
                </a:lnTo>
                <a:close/>
                <a:moveTo>
                  <a:pt x="950395" y="0"/>
                </a:moveTo>
                <a:lnTo>
                  <a:pt x="950395" y="143604"/>
                </a:lnTo>
                <a:lnTo>
                  <a:pt x="822416" y="156506"/>
                </a:lnTo>
                <a:cubicBezTo>
                  <a:pt x="481276" y="226313"/>
                  <a:pt x="214092" y="499149"/>
                  <a:pt x="152627" y="843253"/>
                </a:cubicBezTo>
                <a:lnTo>
                  <a:pt x="143185" y="950255"/>
                </a:lnTo>
                <a:lnTo>
                  <a:pt x="0" y="950255"/>
                </a:lnTo>
                <a:lnTo>
                  <a:pt x="2424" y="899063"/>
                </a:lnTo>
                <a:cubicBezTo>
                  <a:pt x="47364" y="426907"/>
                  <a:pt x="421615" y="50765"/>
                  <a:pt x="892913" y="2902"/>
                </a:cubicBezTo>
                <a:close/>
              </a:path>
            </a:pathLst>
          </a:custGeom>
          <a:solidFill>
            <a:srgbClr val="3D89B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da-DK" sz="2400" b="1" dirty="0" smtClean="0">
                <a:solidFill>
                  <a:schemeClr val="accent1">
                    <a:lumMod val="75000"/>
                  </a:schemeClr>
                </a:solidFill>
                <a:latin typeface="+mj-lt"/>
                <a:ea typeface="+mj-ea"/>
                <a:cs typeface="+mj-cs"/>
                <a:sym typeface="Arial" panose="020B0604020202020204" pitchFamily="34" charset="0"/>
              </a:rPr>
              <a:t>3</a:t>
            </a:r>
          </a:p>
        </p:txBody>
      </p:sp>
      <p:sp>
        <p:nvSpPr>
          <p:cNvPr id="77" name="矩形 76"/>
          <p:cNvSpPr/>
          <p:nvPr>
            <p:custDataLst>
              <p:tags r:id="rId4"/>
            </p:custDataLst>
          </p:nvPr>
        </p:nvSpPr>
        <p:spPr>
          <a:xfrm>
            <a:off x="1097915" y="3079115"/>
            <a:ext cx="1979930" cy="100774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rmAutofit/>
          </a:bodyPr>
          <a:lstStyle/>
          <a:p>
            <a:pPr algn="ctr">
              <a:lnSpc>
                <a:spcPct val="130000"/>
              </a:lnSpc>
            </a:pPr>
            <a:r>
              <a:rPr lang="da-DK" altLang="zh-CN" dirty="0">
                <a:solidFill>
                  <a:schemeClr val="tx1">
                    <a:lumMod val="75000"/>
                    <a:lumOff val="25000"/>
                  </a:schemeClr>
                </a:solidFill>
                <a:sym typeface="Arial" panose="020B0604020202020204" pitchFamily="34" charset="0"/>
              </a:rPr>
              <a:t>模块化</a:t>
            </a:r>
          </a:p>
        </p:txBody>
      </p:sp>
      <p:sp>
        <p:nvSpPr>
          <p:cNvPr id="79" name="矩形 78"/>
          <p:cNvSpPr/>
          <p:nvPr>
            <p:custDataLst>
              <p:tags r:id="rId5"/>
            </p:custDataLst>
          </p:nvPr>
        </p:nvSpPr>
        <p:spPr>
          <a:xfrm>
            <a:off x="3599815" y="3079115"/>
            <a:ext cx="1979930" cy="100774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rmAutofit/>
          </a:bodyPr>
          <a:lstStyle/>
          <a:p>
            <a:pPr algn="ctr">
              <a:lnSpc>
                <a:spcPct val="130000"/>
              </a:lnSpc>
            </a:pPr>
            <a:r>
              <a:rPr lang="da-DK" altLang="zh-CN" dirty="0">
                <a:solidFill>
                  <a:schemeClr val="tx1">
                    <a:lumMod val="75000"/>
                    <a:lumOff val="25000"/>
                  </a:schemeClr>
                </a:solidFill>
                <a:sym typeface="Arial" panose="020B0604020202020204" pitchFamily="34" charset="0"/>
              </a:rPr>
              <a:t>表示和实现分离</a:t>
            </a:r>
          </a:p>
        </p:txBody>
      </p:sp>
      <p:sp>
        <p:nvSpPr>
          <p:cNvPr id="80" name="矩形 79"/>
          <p:cNvSpPr/>
          <p:nvPr>
            <p:custDataLst>
              <p:tags r:id="rId6"/>
            </p:custDataLst>
          </p:nvPr>
        </p:nvSpPr>
        <p:spPr>
          <a:xfrm>
            <a:off x="6101715" y="3079115"/>
            <a:ext cx="1979930" cy="100774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rmAutofit/>
          </a:bodyPr>
          <a:lstStyle/>
          <a:p>
            <a:pPr algn="ctr">
              <a:lnSpc>
                <a:spcPct val="130000"/>
              </a:lnSpc>
            </a:pPr>
            <a:r>
              <a:rPr lang="da-DK" altLang="zh-CN" dirty="0">
                <a:solidFill>
                  <a:schemeClr val="tx1">
                    <a:lumMod val="75000"/>
                    <a:lumOff val="25000"/>
                  </a:schemeClr>
                </a:solidFill>
                <a:sym typeface="Arial" panose="020B0604020202020204" pitchFamily="34" charset="0"/>
              </a:rPr>
              <a:t>测试覆盖</a:t>
            </a:r>
          </a:p>
        </p:txBody>
      </p:sp>
      <p:sp>
        <p:nvSpPr>
          <p:cNvPr id="81" name="任意多边形 80"/>
          <p:cNvSpPr/>
          <p:nvPr>
            <p:custDataLst>
              <p:tags r:id="rId7"/>
            </p:custDataLst>
          </p:nvPr>
        </p:nvSpPr>
        <p:spPr>
          <a:xfrm>
            <a:off x="1586865" y="4086860"/>
            <a:ext cx="990600" cy="990600"/>
          </a:xfrm>
          <a:custGeom>
            <a:avLst/>
            <a:gdLst>
              <a:gd name="connsiteX0" fmla="*/ 1846505 w 1989690"/>
              <a:gd name="connsiteY0" fmla="*/ 1039155 h 1989411"/>
              <a:gd name="connsiteX1" fmla="*/ 1989690 w 1989690"/>
              <a:gd name="connsiteY1" fmla="*/ 1039155 h 1989411"/>
              <a:gd name="connsiteX2" fmla="*/ 1987267 w 1989690"/>
              <a:gd name="connsiteY2" fmla="*/ 1090348 h 1989411"/>
              <a:gd name="connsiteX3" fmla="*/ 1096777 w 1989690"/>
              <a:gd name="connsiteY3" fmla="*/ 1986508 h 1989411"/>
              <a:gd name="connsiteX4" fmla="*/ 1039295 w 1989690"/>
              <a:gd name="connsiteY4" fmla="*/ 1989411 h 1989411"/>
              <a:gd name="connsiteX5" fmla="*/ 1039295 w 1989690"/>
              <a:gd name="connsiteY5" fmla="*/ 1845806 h 1989411"/>
              <a:gd name="connsiteX6" fmla="*/ 1167275 w 1989690"/>
              <a:gd name="connsiteY6" fmla="*/ 1832905 h 1989411"/>
              <a:gd name="connsiteX7" fmla="*/ 1837064 w 1989690"/>
              <a:gd name="connsiteY7" fmla="*/ 1146158 h 1989411"/>
              <a:gd name="connsiteX8" fmla="*/ 0 w 1989690"/>
              <a:gd name="connsiteY8" fmla="*/ 1039155 h 1989411"/>
              <a:gd name="connsiteX9" fmla="*/ 143185 w 1989690"/>
              <a:gd name="connsiteY9" fmla="*/ 1039155 h 1989411"/>
              <a:gd name="connsiteX10" fmla="*/ 152627 w 1989690"/>
              <a:gd name="connsiteY10" fmla="*/ 1146158 h 1989411"/>
              <a:gd name="connsiteX11" fmla="*/ 822416 w 1989690"/>
              <a:gd name="connsiteY11" fmla="*/ 1832905 h 1989411"/>
              <a:gd name="connsiteX12" fmla="*/ 950395 w 1989690"/>
              <a:gd name="connsiteY12" fmla="*/ 1845806 h 1989411"/>
              <a:gd name="connsiteX13" fmla="*/ 950395 w 1989690"/>
              <a:gd name="connsiteY13" fmla="*/ 1989411 h 1989411"/>
              <a:gd name="connsiteX14" fmla="*/ 892913 w 1989690"/>
              <a:gd name="connsiteY14" fmla="*/ 1986508 h 1989411"/>
              <a:gd name="connsiteX15" fmla="*/ 2424 w 1989690"/>
              <a:gd name="connsiteY15" fmla="*/ 1090348 h 1989411"/>
              <a:gd name="connsiteX16" fmla="*/ 1039295 w 1989690"/>
              <a:gd name="connsiteY16" fmla="*/ 0 h 1989411"/>
              <a:gd name="connsiteX17" fmla="*/ 1096777 w 1989690"/>
              <a:gd name="connsiteY17" fmla="*/ 2902 h 1989411"/>
              <a:gd name="connsiteX18" fmla="*/ 1987267 w 1989690"/>
              <a:gd name="connsiteY18" fmla="*/ 899063 h 1989411"/>
              <a:gd name="connsiteX19" fmla="*/ 1989690 w 1989690"/>
              <a:gd name="connsiteY19" fmla="*/ 950255 h 1989411"/>
              <a:gd name="connsiteX20" fmla="*/ 1846505 w 1989690"/>
              <a:gd name="connsiteY20" fmla="*/ 950255 h 1989411"/>
              <a:gd name="connsiteX21" fmla="*/ 1837064 w 1989690"/>
              <a:gd name="connsiteY21" fmla="*/ 843253 h 1989411"/>
              <a:gd name="connsiteX22" fmla="*/ 1167275 w 1989690"/>
              <a:gd name="connsiteY22" fmla="*/ 156506 h 1989411"/>
              <a:gd name="connsiteX23" fmla="*/ 1039295 w 1989690"/>
              <a:gd name="connsiteY23" fmla="*/ 143604 h 1989411"/>
              <a:gd name="connsiteX24" fmla="*/ 950395 w 1989690"/>
              <a:gd name="connsiteY24" fmla="*/ 0 h 1989411"/>
              <a:gd name="connsiteX25" fmla="*/ 950395 w 1989690"/>
              <a:gd name="connsiteY25" fmla="*/ 143604 h 1989411"/>
              <a:gd name="connsiteX26" fmla="*/ 822416 w 1989690"/>
              <a:gd name="connsiteY26" fmla="*/ 156506 h 1989411"/>
              <a:gd name="connsiteX27" fmla="*/ 152627 w 1989690"/>
              <a:gd name="connsiteY27" fmla="*/ 843253 h 1989411"/>
              <a:gd name="connsiteX28" fmla="*/ 143185 w 1989690"/>
              <a:gd name="connsiteY28" fmla="*/ 950255 h 1989411"/>
              <a:gd name="connsiteX29" fmla="*/ 0 w 1989690"/>
              <a:gd name="connsiteY29" fmla="*/ 950255 h 1989411"/>
              <a:gd name="connsiteX30" fmla="*/ 2424 w 1989690"/>
              <a:gd name="connsiteY30" fmla="*/ 899063 h 1989411"/>
              <a:gd name="connsiteX31" fmla="*/ 892913 w 1989690"/>
              <a:gd name="connsiteY31" fmla="*/ 2902 h 198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89690" h="1989411">
                <a:moveTo>
                  <a:pt x="1846505" y="1039155"/>
                </a:moveTo>
                <a:lnTo>
                  <a:pt x="1989690" y="1039155"/>
                </a:lnTo>
                <a:lnTo>
                  <a:pt x="1987267" y="1090348"/>
                </a:lnTo>
                <a:cubicBezTo>
                  <a:pt x="1942326" y="1562504"/>
                  <a:pt x="1568075" y="1938645"/>
                  <a:pt x="1096777" y="1986508"/>
                </a:cubicBezTo>
                <a:lnTo>
                  <a:pt x="1039295" y="1989411"/>
                </a:lnTo>
                <a:lnTo>
                  <a:pt x="1039295" y="1845806"/>
                </a:lnTo>
                <a:lnTo>
                  <a:pt x="1167275" y="1832905"/>
                </a:lnTo>
                <a:cubicBezTo>
                  <a:pt x="1508415" y="1763098"/>
                  <a:pt x="1775598" y="1490261"/>
                  <a:pt x="1837064" y="1146158"/>
                </a:cubicBezTo>
                <a:close/>
                <a:moveTo>
                  <a:pt x="0" y="1039155"/>
                </a:moveTo>
                <a:lnTo>
                  <a:pt x="143185" y="1039155"/>
                </a:lnTo>
                <a:lnTo>
                  <a:pt x="152627" y="1146158"/>
                </a:lnTo>
                <a:cubicBezTo>
                  <a:pt x="214092" y="1490261"/>
                  <a:pt x="481276" y="1763098"/>
                  <a:pt x="822416" y="1832905"/>
                </a:cubicBezTo>
                <a:lnTo>
                  <a:pt x="950395" y="1845806"/>
                </a:lnTo>
                <a:lnTo>
                  <a:pt x="950395" y="1989411"/>
                </a:lnTo>
                <a:lnTo>
                  <a:pt x="892913" y="1986508"/>
                </a:lnTo>
                <a:cubicBezTo>
                  <a:pt x="421615" y="1938645"/>
                  <a:pt x="47364" y="1562504"/>
                  <a:pt x="2424" y="1090348"/>
                </a:cubicBezTo>
                <a:close/>
                <a:moveTo>
                  <a:pt x="1039295" y="0"/>
                </a:moveTo>
                <a:lnTo>
                  <a:pt x="1096777" y="2902"/>
                </a:lnTo>
                <a:cubicBezTo>
                  <a:pt x="1568075" y="50765"/>
                  <a:pt x="1942326" y="426907"/>
                  <a:pt x="1987267" y="899063"/>
                </a:cubicBezTo>
                <a:lnTo>
                  <a:pt x="1989690" y="950255"/>
                </a:lnTo>
                <a:lnTo>
                  <a:pt x="1846505" y="950255"/>
                </a:lnTo>
                <a:lnTo>
                  <a:pt x="1837064" y="843253"/>
                </a:lnTo>
                <a:cubicBezTo>
                  <a:pt x="1775598" y="499149"/>
                  <a:pt x="1508415" y="226313"/>
                  <a:pt x="1167275" y="156506"/>
                </a:cubicBezTo>
                <a:lnTo>
                  <a:pt x="1039295" y="143604"/>
                </a:lnTo>
                <a:close/>
                <a:moveTo>
                  <a:pt x="950395" y="0"/>
                </a:moveTo>
                <a:lnTo>
                  <a:pt x="950395" y="143604"/>
                </a:lnTo>
                <a:lnTo>
                  <a:pt x="822416" y="156506"/>
                </a:lnTo>
                <a:cubicBezTo>
                  <a:pt x="481276" y="226313"/>
                  <a:pt x="214092" y="499149"/>
                  <a:pt x="152627" y="843253"/>
                </a:cubicBezTo>
                <a:lnTo>
                  <a:pt x="143185" y="950255"/>
                </a:lnTo>
                <a:lnTo>
                  <a:pt x="0" y="950255"/>
                </a:lnTo>
                <a:lnTo>
                  <a:pt x="2424" y="899063"/>
                </a:lnTo>
                <a:cubicBezTo>
                  <a:pt x="47364" y="426907"/>
                  <a:pt x="421615" y="50765"/>
                  <a:pt x="892913" y="2902"/>
                </a:cubicBezTo>
                <a:close/>
              </a:path>
            </a:pathLst>
          </a:custGeom>
          <a:solidFill>
            <a:srgbClr val="40404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da-DK" sz="2400" b="1" dirty="0" smtClean="0">
                <a:solidFill>
                  <a:schemeClr val="tx1"/>
                </a:solidFill>
                <a:latin typeface="+mj-lt"/>
                <a:ea typeface="+mj-ea"/>
                <a:cs typeface="+mj-cs"/>
                <a:sym typeface="Arial" panose="020B0604020202020204" pitchFamily="34" charset="0"/>
              </a:rPr>
              <a:t>4</a:t>
            </a:r>
          </a:p>
        </p:txBody>
      </p:sp>
      <p:sp>
        <p:nvSpPr>
          <p:cNvPr id="82" name="任意多边形 81"/>
          <p:cNvSpPr/>
          <p:nvPr>
            <p:custDataLst>
              <p:tags r:id="rId8"/>
            </p:custDataLst>
          </p:nvPr>
        </p:nvSpPr>
        <p:spPr>
          <a:xfrm>
            <a:off x="4088765" y="4086860"/>
            <a:ext cx="990600" cy="990600"/>
          </a:xfrm>
          <a:custGeom>
            <a:avLst/>
            <a:gdLst>
              <a:gd name="connsiteX0" fmla="*/ 1846505 w 1989690"/>
              <a:gd name="connsiteY0" fmla="*/ 1039155 h 1989411"/>
              <a:gd name="connsiteX1" fmla="*/ 1989690 w 1989690"/>
              <a:gd name="connsiteY1" fmla="*/ 1039155 h 1989411"/>
              <a:gd name="connsiteX2" fmla="*/ 1987267 w 1989690"/>
              <a:gd name="connsiteY2" fmla="*/ 1090348 h 1989411"/>
              <a:gd name="connsiteX3" fmla="*/ 1096777 w 1989690"/>
              <a:gd name="connsiteY3" fmla="*/ 1986508 h 1989411"/>
              <a:gd name="connsiteX4" fmla="*/ 1039295 w 1989690"/>
              <a:gd name="connsiteY4" fmla="*/ 1989411 h 1989411"/>
              <a:gd name="connsiteX5" fmla="*/ 1039295 w 1989690"/>
              <a:gd name="connsiteY5" fmla="*/ 1845806 h 1989411"/>
              <a:gd name="connsiteX6" fmla="*/ 1167275 w 1989690"/>
              <a:gd name="connsiteY6" fmla="*/ 1832905 h 1989411"/>
              <a:gd name="connsiteX7" fmla="*/ 1837064 w 1989690"/>
              <a:gd name="connsiteY7" fmla="*/ 1146158 h 1989411"/>
              <a:gd name="connsiteX8" fmla="*/ 0 w 1989690"/>
              <a:gd name="connsiteY8" fmla="*/ 1039155 h 1989411"/>
              <a:gd name="connsiteX9" fmla="*/ 143185 w 1989690"/>
              <a:gd name="connsiteY9" fmla="*/ 1039155 h 1989411"/>
              <a:gd name="connsiteX10" fmla="*/ 152627 w 1989690"/>
              <a:gd name="connsiteY10" fmla="*/ 1146158 h 1989411"/>
              <a:gd name="connsiteX11" fmla="*/ 822416 w 1989690"/>
              <a:gd name="connsiteY11" fmla="*/ 1832905 h 1989411"/>
              <a:gd name="connsiteX12" fmla="*/ 950395 w 1989690"/>
              <a:gd name="connsiteY12" fmla="*/ 1845806 h 1989411"/>
              <a:gd name="connsiteX13" fmla="*/ 950395 w 1989690"/>
              <a:gd name="connsiteY13" fmla="*/ 1989411 h 1989411"/>
              <a:gd name="connsiteX14" fmla="*/ 892913 w 1989690"/>
              <a:gd name="connsiteY14" fmla="*/ 1986508 h 1989411"/>
              <a:gd name="connsiteX15" fmla="*/ 2424 w 1989690"/>
              <a:gd name="connsiteY15" fmla="*/ 1090348 h 1989411"/>
              <a:gd name="connsiteX16" fmla="*/ 1039295 w 1989690"/>
              <a:gd name="connsiteY16" fmla="*/ 0 h 1989411"/>
              <a:gd name="connsiteX17" fmla="*/ 1096777 w 1989690"/>
              <a:gd name="connsiteY17" fmla="*/ 2902 h 1989411"/>
              <a:gd name="connsiteX18" fmla="*/ 1987267 w 1989690"/>
              <a:gd name="connsiteY18" fmla="*/ 899063 h 1989411"/>
              <a:gd name="connsiteX19" fmla="*/ 1989690 w 1989690"/>
              <a:gd name="connsiteY19" fmla="*/ 950255 h 1989411"/>
              <a:gd name="connsiteX20" fmla="*/ 1846505 w 1989690"/>
              <a:gd name="connsiteY20" fmla="*/ 950255 h 1989411"/>
              <a:gd name="connsiteX21" fmla="*/ 1837064 w 1989690"/>
              <a:gd name="connsiteY21" fmla="*/ 843253 h 1989411"/>
              <a:gd name="connsiteX22" fmla="*/ 1167275 w 1989690"/>
              <a:gd name="connsiteY22" fmla="*/ 156506 h 1989411"/>
              <a:gd name="connsiteX23" fmla="*/ 1039295 w 1989690"/>
              <a:gd name="connsiteY23" fmla="*/ 143604 h 1989411"/>
              <a:gd name="connsiteX24" fmla="*/ 950395 w 1989690"/>
              <a:gd name="connsiteY24" fmla="*/ 0 h 1989411"/>
              <a:gd name="connsiteX25" fmla="*/ 950395 w 1989690"/>
              <a:gd name="connsiteY25" fmla="*/ 143604 h 1989411"/>
              <a:gd name="connsiteX26" fmla="*/ 822416 w 1989690"/>
              <a:gd name="connsiteY26" fmla="*/ 156506 h 1989411"/>
              <a:gd name="connsiteX27" fmla="*/ 152627 w 1989690"/>
              <a:gd name="connsiteY27" fmla="*/ 843253 h 1989411"/>
              <a:gd name="connsiteX28" fmla="*/ 143185 w 1989690"/>
              <a:gd name="connsiteY28" fmla="*/ 950255 h 1989411"/>
              <a:gd name="connsiteX29" fmla="*/ 0 w 1989690"/>
              <a:gd name="connsiteY29" fmla="*/ 950255 h 1989411"/>
              <a:gd name="connsiteX30" fmla="*/ 2424 w 1989690"/>
              <a:gd name="connsiteY30" fmla="*/ 899063 h 1989411"/>
              <a:gd name="connsiteX31" fmla="*/ 892913 w 1989690"/>
              <a:gd name="connsiteY31" fmla="*/ 2902 h 198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89690" h="1989411">
                <a:moveTo>
                  <a:pt x="1846505" y="1039155"/>
                </a:moveTo>
                <a:lnTo>
                  <a:pt x="1989690" y="1039155"/>
                </a:lnTo>
                <a:lnTo>
                  <a:pt x="1987267" y="1090348"/>
                </a:lnTo>
                <a:cubicBezTo>
                  <a:pt x="1942326" y="1562504"/>
                  <a:pt x="1568075" y="1938645"/>
                  <a:pt x="1096777" y="1986508"/>
                </a:cubicBezTo>
                <a:lnTo>
                  <a:pt x="1039295" y="1989411"/>
                </a:lnTo>
                <a:lnTo>
                  <a:pt x="1039295" y="1845806"/>
                </a:lnTo>
                <a:lnTo>
                  <a:pt x="1167275" y="1832905"/>
                </a:lnTo>
                <a:cubicBezTo>
                  <a:pt x="1508415" y="1763098"/>
                  <a:pt x="1775598" y="1490261"/>
                  <a:pt x="1837064" y="1146158"/>
                </a:cubicBezTo>
                <a:close/>
                <a:moveTo>
                  <a:pt x="0" y="1039155"/>
                </a:moveTo>
                <a:lnTo>
                  <a:pt x="143185" y="1039155"/>
                </a:lnTo>
                <a:lnTo>
                  <a:pt x="152627" y="1146158"/>
                </a:lnTo>
                <a:cubicBezTo>
                  <a:pt x="214092" y="1490261"/>
                  <a:pt x="481276" y="1763098"/>
                  <a:pt x="822416" y="1832905"/>
                </a:cubicBezTo>
                <a:lnTo>
                  <a:pt x="950395" y="1845806"/>
                </a:lnTo>
                <a:lnTo>
                  <a:pt x="950395" y="1989411"/>
                </a:lnTo>
                <a:lnTo>
                  <a:pt x="892913" y="1986508"/>
                </a:lnTo>
                <a:cubicBezTo>
                  <a:pt x="421615" y="1938645"/>
                  <a:pt x="47364" y="1562504"/>
                  <a:pt x="2424" y="1090348"/>
                </a:cubicBezTo>
                <a:close/>
                <a:moveTo>
                  <a:pt x="1039295" y="0"/>
                </a:moveTo>
                <a:lnTo>
                  <a:pt x="1096777" y="2902"/>
                </a:lnTo>
                <a:cubicBezTo>
                  <a:pt x="1568075" y="50765"/>
                  <a:pt x="1942326" y="426907"/>
                  <a:pt x="1987267" y="899063"/>
                </a:cubicBezTo>
                <a:lnTo>
                  <a:pt x="1989690" y="950255"/>
                </a:lnTo>
                <a:lnTo>
                  <a:pt x="1846505" y="950255"/>
                </a:lnTo>
                <a:lnTo>
                  <a:pt x="1837064" y="843253"/>
                </a:lnTo>
                <a:cubicBezTo>
                  <a:pt x="1775598" y="499149"/>
                  <a:pt x="1508415" y="226313"/>
                  <a:pt x="1167275" y="156506"/>
                </a:cubicBezTo>
                <a:lnTo>
                  <a:pt x="1039295" y="143604"/>
                </a:lnTo>
                <a:close/>
                <a:moveTo>
                  <a:pt x="950395" y="0"/>
                </a:moveTo>
                <a:lnTo>
                  <a:pt x="950395" y="143604"/>
                </a:lnTo>
                <a:lnTo>
                  <a:pt x="822416" y="156506"/>
                </a:lnTo>
                <a:cubicBezTo>
                  <a:pt x="481276" y="226313"/>
                  <a:pt x="214092" y="499149"/>
                  <a:pt x="152627" y="843253"/>
                </a:cubicBezTo>
                <a:lnTo>
                  <a:pt x="143185" y="950255"/>
                </a:lnTo>
                <a:lnTo>
                  <a:pt x="0" y="950255"/>
                </a:lnTo>
                <a:lnTo>
                  <a:pt x="2424" y="899063"/>
                </a:lnTo>
                <a:cubicBezTo>
                  <a:pt x="47364" y="426907"/>
                  <a:pt x="421615" y="50765"/>
                  <a:pt x="892913" y="2902"/>
                </a:cubicBezTo>
                <a:close/>
              </a:path>
            </a:pathLst>
          </a:custGeom>
          <a:solidFill>
            <a:srgbClr val="40404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da-DK" sz="2400" b="1" dirty="0" smtClean="0">
                <a:solidFill>
                  <a:schemeClr val="tx1"/>
                </a:solidFill>
                <a:latin typeface="+mj-lt"/>
                <a:ea typeface="+mj-ea"/>
                <a:cs typeface="+mj-cs"/>
                <a:sym typeface="Arial" panose="020B0604020202020204" pitchFamily="34" charset="0"/>
              </a:rPr>
              <a:t>5</a:t>
            </a:r>
          </a:p>
        </p:txBody>
      </p:sp>
      <p:sp>
        <p:nvSpPr>
          <p:cNvPr id="83" name="任意多边形 82"/>
          <p:cNvSpPr/>
          <p:nvPr>
            <p:custDataLst>
              <p:tags r:id="rId9"/>
            </p:custDataLst>
          </p:nvPr>
        </p:nvSpPr>
        <p:spPr>
          <a:xfrm>
            <a:off x="6590665" y="4086860"/>
            <a:ext cx="990600" cy="990600"/>
          </a:xfrm>
          <a:custGeom>
            <a:avLst/>
            <a:gdLst>
              <a:gd name="connsiteX0" fmla="*/ 1846505 w 1989690"/>
              <a:gd name="connsiteY0" fmla="*/ 1039155 h 1989411"/>
              <a:gd name="connsiteX1" fmla="*/ 1989690 w 1989690"/>
              <a:gd name="connsiteY1" fmla="*/ 1039155 h 1989411"/>
              <a:gd name="connsiteX2" fmla="*/ 1987267 w 1989690"/>
              <a:gd name="connsiteY2" fmla="*/ 1090348 h 1989411"/>
              <a:gd name="connsiteX3" fmla="*/ 1096777 w 1989690"/>
              <a:gd name="connsiteY3" fmla="*/ 1986508 h 1989411"/>
              <a:gd name="connsiteX4" fmla="*/ 1039295 w 1989690"/>
              <a:gd name="connsiteY4" fmla="*/ 1989411 h 1989411"/>
              <a:gd name="connsiteX5" fmla="*/ 1039295 w 1989690"/>
              <a:gd name="connsiteY5" fmla="*/ 1845806 h 1989411"/>
              <a:gd name="connsiteX6" fmla="*/ 1167275 w 1989690"/>
              <a:gd name="connsiteY6" fmla="*/ 1832905 h 1989411"/>
              <a:gd name="connsiteX7" fmla="*/ 1837064 w 1989690"/>
              <a:gd name="connsiteY7" fmla="*/ 1146158 h 1989411"/>
              <a:gd name="connsiteX8" fmla="*/ 0 w 1989690"/>
              <a:gd name="connsiteY8" fmla="*/ 1039155 h 1989411"/>
              <a:gd name="connsiteX9" fmla="*/ 143185 w 1989690"/>
              <a:gd name="connsiteY9" fmla="*/ 1039155 h 1989411"/>
              <a:gd name="connsiteX10" fmla="*/ 152627 w 1989690"/>
              <a:gd name="connsiteY10" fmla="*/ 1146158 h 1989411"/>
              <a:gd name="connsiteX11" fmla="*/ 822416 w 1989690"/>
              <a:gd name="connsiteY11" fmla="*/ 1832905 h 1989411"/>
              <a:gd name="connsiteX12" fmla="*/ 950395 w 1989690"/>
              <a:gd name="connsiteY12" fmla="*/ 1845806 h 1989411"/>
              <a:gd name="connsiteX13" fmla="*/ 950395 w 1989690"/>
              <a:gd name="connsiteY13" fmla="*/ 1989411 h 1989411"/>
              <a:gd name="connsiteX14" fmla="*/ 892913 w 1989690"/>
              <a:gd name="connsiteY14" fmla="*/ 1986508 h 1989411"/>
              <a:gd name="connsiteX15" fmla="*/ 2424 w 1989690"/>
              <a:gd name="connsiteY15" fmla="*/ 1090348 h 1989411"/>
              <a:gd name="connsiteX16" fmla="*/ 1039295 w 1989690"/>
              <a:gd name="connsiteY16" fmla="*/ 0 h 1989411"/>
              <a:gd name="connsiteX17" fmla="*/ 1096777 w 1989690"/>
              <a:gd name="connsiteY17" fmla="*/ 2902 h 1989411"/>
              <a:gd name="connsiteX18" fmla="*/ 1987267 w 1989690"/>
              <a:gd name="connsiteY18" fmla="*/ 899063 h 1989411"/>
              <a:gd name="connsiteX19" fmla="*/ 1989690 w 1989690"/>
              <a:gd name="connsiteY19" fmla="*/ 950255 h 1989411"/>
              <a:gd name="connsiteX20" fmla="*/ 1846505 w 1989690"/>
              <a:gd name="connsiteY20" fmla="*/ 950255 h 1989411"/>
              <a:gd name="connsiteX21" fmla="*/ 1837064 w 1989690"/>
              <a:gd name="connsiteY21" fmla="*/ 843253 h 1989411"/>
              <a:gd name="connsiteX22" fmla="*/ 1167275 w 1989690"/>
              <a:gd name="connsiteY22" fmla="*/ 156506 h 1989411"/>
              <a:gd name="connsiteX23" fmla="*/ 1039295 w 1989690"/>
              <a:gd name="connsiteY23" fmla="*/ 143604 h 1989411"/>
              <a:gd name="connsiteX24" fmla="*/ 950395 w 1989690"/>
              <a:gd name="connsiteY24" fmla="*/ 0 h 1989411"/>
              <a:gd name="connsiteX25" fmla="*/ 950395 w 1989690"/>
              <a:gd name="connsiteY25" fmla="*/ 143604 h 1989411"/>
              <a:gd name="connsiteX26" fmla="*/ 822416 w 1989690"/>
              <a:gd name="connsiteY26" fmla="*/ 156506 h 1989411"/>
              <a:gd name="connsiteX27" fmla="*/ 152627 w 1989690"/>
              <a:gd name="connsiteY27" fmla="*/ 843253 h 1989411"/>
              <a:gd name="connsiteX28" fmla="*/ 143185 w 1989690"/>
              <a:gd name="connsiteY28" fmla="*/ 950255 h 1989411"/>
              <a:gd name="connsiteX29" fmla="*/ 0 w 1989690"/>
              <a:gd name="connsiteY29" fmla="*/ 950255 h 1989411"/>
              <a:gd name="connsiteX30" fmla="*/ 2424 w 1989690"/>
              <a:gd name="connsiteY30" fmla="*/ 899063 h 1989411"/>
              <a:gd name="connsiteX31" fmla="*/ 892913 w 1989690"/>
              <a:gd name="connsiteY31" fmla="*/ 2902 h 198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89690" h="1989411">
                <a:moveTo>
                  <a:pt x="1846505" y="1039155"/>
                </a:moveTo>
                <a:lnTo>
                  <a:pt x="1989690" y="1039155"/>
                </a:lnTo>
                <a:lnTo>
                  <a:pt x="1987267" y="1090348"/>
                </a:lnTo>
                <a:cubicBezTo>
                  <a:pt x="1942326" y="1562504"/>
                  <a:pt x="1568075" y="1938645"/>
                  <a:pt x="1096777" y="1986508"/>
                </a:cubicBezTo>
                <a:lnTo>
                  <a:pt x="1039295" y="1989411"/>
                </a:lnTo>
                <a:lnTo>
                  <a:pt x="1039295" y="1845806"/>
                </a:lnTo>
                <a:lnTo>
                  <a:pt x="1167275" y="1832905"/>
                </a:lnTo>
                <a:cubicBezTo>
                  <a:pt x="1508415" y="1763098"/>
                  <a:pt x="1775598" y="1490261"/>
                  <a:pt x="1837064" y="1146158"/>
                </a:cubicBezTo>
                <a:close/>
                <a:moveTo>
                  <a:pt x="0" y="1039155"/>
                </a:moveTo>
                <a:lnTo>
                  <a:pt x="143185" y="1039155"/>
                </a:lnTo>
                <a:lnTo>
                  <a:pt x="152627" y="1146158"/>
                </a:lnTo>
                <a:cubicBezTo>
                  <a:pt x="214092" y="1490261"/>
                  <a:pt x="481276" y="1763098"/>
                  <a:pt x="822416" y="1832905"/>
                </a:cubicBezTo>
                <a:lnTo>
                  <a:pt x="950395" y="1845806"/>
                </a:lnTo>
                <a:lnTo>
                  <a:pt x="950395" y="1989411"/>
                </a:lnTo>
                <a:lnTo>
                  <a:pt x="892913" y="1986508"/>
                </a:lnTo>
                <a:cubicBezTo>
                  <a:pt x="421615" y="1938645"/>
                  <a:pt x="47364" y="1562504"/>
                  <a:pt x="2424" y="1090348"/>
                </a:cubicBezTo>
                <a:close/>
                <a:moveTo>
                  <a:pt x="1039295" y="0"/>
                </a:moveTo>
                <a:lnTo>
                  <a:pt x="1096777" y="2902"/>
                </a:lnTo>
                <a:cubicBezTo>
                  <a:pt x="1568075" y="50765"/>
                  <a:pt x="1942326" y="426907"/>
                  <a:pt x="1987267" y="899063"/>
                </a:cubicBezTo>
                <a:lnTo>
                  <a:pt x="1989690" y="950255"/>
                </a:lnTo>
                <a:lnTo>
                  <a:pt x="1846505" y="950255"/>
                </a:lnTo>
                <a:lnTo>
                  <a:pt x="1837064" y="843253"/>
                </a:lnTo>
                <a:cubicBezTo>
                  <a:pt x="1775598" y="499149"/>
                  <a:pt x="1508415" y="226313"/>
                  <a:pt x="1167275" y="156506"/>
                </a:cubicBezTo>
                <a:lnTo>
                  <a:pt x="1039295" y="143604"/>
                </a:lnTo>
                <a:close/>
                <a:moveTo>
                  <a:pt x="950395" y="0"/>
                </a:moveTo>
                <a:lnTo>
                  <a:pt x="950395" y="143604"/>
                </a:lnTo>
                <a:lnTo>
                  <a:pt x="822416" y="156506"/>
                </a:lnTo>
                <a:cubicBezTo>
                  <a:pt x="481276" y="226313"/>
                  <a:pt x="214092" y="499149"/>
                  <a:pt x="152627" y="843253"/>
                </a:cubicBezTo>
                <a:lnTo>
                  <a:pt x="143185" y="950255"/>
                </a:lnTo>
                <a:lnTo>
                  <a:pt x="0" y="950255"/>
                </a:lnTo>
                <a:lnTo>
                  <a:pt x="2424" y="899063"/>
                </a:lnTo>
                <a:cubicBezTo>
                  <a:pt x="47364" y="426907"/>
                  <a:pt x="421615" y="50765"/>
                  <a:pt x="892913" y="2902"/>
                </a:cubicBezTo>
                <a:close/>
              </a:path>
            </a:pathLst>
          </a:custGeom>
          <a:solidFill>
            <a:srgbClr val="40404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da-DK" sz="2400" b="1" dirty="0" smtClean="0">
                <a:solidFill>
                  <a:schemeClr val="tx1"/>
                </a:solidFill>
                <a:latin typeface="+mj-lt"/>
                <a:ea typeface="+mj-ea"/>
                <a:cs typeface="+mj-cs"/>
                <a:sym typeface="Arial" panose="020B0604020202020204" pitchFamily="34" charset="0"/>
              </a:rPr>
              <a:t>6</a:t>
            </a:r>
          </a:p>
        </p:txBody>
      </p:sp>
      <p:sp>
        <p:nvSpPr>
          <p:cNvPr id="84" name="矩形 83"/>
          <p:cNvSpPr/>
          <p:nvPr>
            <p:custDataLst>
              <p:tags r:id="rId10"/>
            </p:custDataLst>
          </p:nvPr>
        </p:nvSpPr>
        <p:spPr>
          <a:xfrm>
            <a:off x="1097915" y="5234940"/>
            <a:ext cx="1979930" cy="100774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rmAutofit/>
          </a:bodyPr>
          <a:lstStyle/>
          <a:p>
            <a:pPr algn="ctr">
              <a:lnSpc>
                <a:spcPct val="130000"/>
              </a:lnSpc>
            </a:pPr>
            <a:r>
              <a:rPr lang="da-DK" altLang="zh-CN" dirty="0">
                <a:solidFill>
                  <a:schemeClr val="tx1">
                    <a:lumMod val="75000"/>
                    <a:lumOff val="25000"/>
                  </a:schemeClr>
                </a:solidFill>
                <a:sym typeface="Arial" panose="020B0604020202020204" pitchFamily="34" charset="0"/>
              </a:rPr>
              <a:t>Python和Matlab接口</a:t>
            </a:r>
          </a:p>
        </p:txBody>
      </p:sp>
      <p:sp>
        <p:nvSpPr>
          <p:cNvPr id="85" name="矩形 84"/>
          <p:cNvSpPr/>
          <p:nvPr>
            <p:custDataLst>
              <p:tags r:id="rId11"/>
            </p:custDataLst>
          </p:nvPr>
        </p:nvSpPr>
        <p:spPr>
          <a:xfrm>
            <a:off x="3599815" y="5234940"/>
            <a:ext cx="1979930" cy="100774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rmAutofit/>
          </a:bodyPr>
          <a:lstStyle/>
          <a:p>
            <a:pPr algn="ctr">
              <a:lnSpc>
                <a:spcPct val="130000"/>
              </a:lnSpc>
            </a:pPr>
            <a:r>
              <a:rPr lang="da-DK" altLang="zh-CN" dirty="0">
                <a:solidFill>
                  <a:schemeClr val="tx1">
                    <a:lumMod val="75000"/>
                    <a:lumOff val="25000"/>
                  </a:schemeClr>
                </a:solidFill>
                <a:sym typeface="Arial" panose="020B0604020202020204" pitchFamily="34" charset="0"/>
              </a:rPr>
              <a:t>预训练参考模型</a:t>
            </a:r>
          </a:p>
        </p:txBody>
      </p:sp>
      <p:sp>
        <p:nvSpPr>
          <p:cNvPr id="87" name="矩形 86"/>
          <p:cNvSpPr/>
          <p:nvPr>
            <p:custDataLst>
              <p:tags r:id="rId12"/>
            </p:custDataLst>
          </p:nvPr>
        </p:nvSpPr>
        <p:spPr>
          <a:xfrm>
            <a:off x="6096000" y="5234940"/>
            <a:ext cx="1979930" cy="100774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rmAutofit/>
          </a:bodyPr>
          <a:lstStyle/>
          <a:p>
            <a:pPr algn="ctr">
              <a:lnSpc>
                <a:spcPct val="130000"/>
              </a:lnSpc>
            </a:pPr>
            <a:r>
              <a:rPr lang="da-DK" altLang="zh-CN" dirty="0">
                <a:solidFill>
                  <a:schemeClr val="tx1">
                    <a:lumMod val="75000"/>
                    <a:lumOff val="25000"/>
                  </a:schemeClr>
                </a:solidFill>
                <a:sym typeface="Arial" panose="020B0604020202020204" pitchFamily="34" charset="0"/>
              </a:rPr>
              <a:t>速度快</a:t>
            </a:r>
          </a:p>
        </p:txBody>
      </p:sp>
      <p:sp>
        <p:nvSpPr>
          <p:cNvPr id="89" name="文本框 88"/>
          <p:cNvSpPr txBox="1"/>
          <p:nvPr/>
        </p:nvSpPr>
        <p:spPr>
          <a:xfrm>
            <a:off x="3740785" y="1283335"/>
            <a:ext cx="1769745" cy="417830"/>
          </a:xfrm>
          <a:prstGeom prst="rect">
            <a:avLst/>
          </a:prstGeom>
          <a:noFill/>
        </p:spPr>
        <p:txBody>
          <a:bodyPr wrap="square" rtlCol="0">
            <a:spAutoFit/>
          </a:bodyPr>
          <a:lstStyle/>
          <a:p>
            <a:r>
              <a:rPr lang="zh-CN" altLang="en-US" sz="2000" b="1">
                <a:solidFill>
                  <a:srgbClr val="3D89BC"/>
                </a:solidFill>
                <a:sym typeface="+mn-ea"/>
              </a:rPr>
              <a:t>Caffe特点</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98395" cy="483235"/>
          </a:xfrm>
          <a:prstGeom prst="rect">
            <a:avLst/>
          </a:prstGeom>
          <a:noFill/>
        </p:spPr>
        <p:txBody>
          <a:bodyPr wrap="none" rtlCol="0">
            <a:spAutoFit/>
          </a:bodyPr>
          <a:lstStyle/>
          <a:p>
            <a:pPr algn="l"/>
            <a:r>
              <a:rPr lang="en-US" altLang="zh-CN" sz="2400" b="1" spc="225" dirty="0" smtClean="0">
                <a:solidFill>
                  <a:prstClr val="white"/>
                </a:solidFill>
                <a:sym typeface="+mn-ea"/>
              </a:rPr>
              <a:t>6.4</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软硬件实现</a:t>
            </a:r>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pPr algn="l"/>
            <a:r>
              <a:rPr lang="zh-CN" altLang="en-US" sz="1400" dirty="0" smtClean="0">
                <a:solidFill>
                  <a:prstClr val="white"/>
                </a:solidFill>
                <a:sym typeface="+mn-ea"/>
              </a:rPr>
              <a:t>第六章 深度学习</a:t>
            </a:r>
            <a:endParaRPr lang="zh-CN" altLang="en-US" sz="1400" dirty="0">
              <a:solidFill>
                <a:prstClr val="white"/>
              </a:solidFill>
            </a:endParaRPr>
          </a:p>
        </p:txBody>
      </p:sp>
      <p:sp>
        <p:nvSpPr>
          <p:cNvPr id="23" name="文本框 40"/>
          <p:cNvSpPr txBox="1"/>
          <p:nvPr/>
        </p:nvSpPr>
        <p:spPr>
          <a:xfrm>
            <a:off x="399253" y="828675"/>
            <a:ext cx="2590774" cy="369332"/>
          </a:xfrm>
          <a:prstGeom prst="rect">
            <a:avLst/>
          </a:prstGeom>
          <a:noFill/>
        </p:spPr>
        <p:txBody>
          <a:bodyPr wrap="none" rtlCol="0">
            <a:spAutoFit/>
          </a:bodyPr>
          <a:lstStyle/>
          <a:p>
            <a:pPr algn="l"/>
            <a:r>
              <a:rPr lang="en-US" altLang="zh-CN" b="1" dirty="0" smtClean="0">
                <a:solidFill>
                  <a:srgbClr val="3D89BC"/>
                </a:solidFill>
                <a:sym typeface="+mn-ea"/>
              </a:rPr>
              <a:t>6.4.3其他深度学习软件</a:t>
            </a:r>
            <a:endParaRPr lang="zh-CN" altLang="en-US" b="1" dirty="0">
              <a:solidFill>
                <a:srgbClr val="3D89BC"/>
              </a:solidFill>
            </a:endParaRP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37</a:t>
            </a:fld>
            <a:endParaRPr lang="zh-CN" altLang="en-US" dirty="0"/>
          </a:p>
        </p:txBody>
      </p:sp>
      <p:sp>
        <p:nvSpPr>
          <p:cNvPr id="11" name="任意多边形 10"/>
          <p:cNvSpPr>
            <a:spLocks noChangeArrowheads="1"/>
          </p:cNvSpPr>
          <p:nvPr>
            <p:custDataLst>
              <p:tags r:id="rId1"/>
            </p:custDataLst>
          </p:nvPr>
        </p:nvSpPr>
        <p:spPr bwMode="auto">
          <a:xfrm>
            <a:off x="628446" y="1801508"/>
            <a:ext cx="2557463" cy="1204913"/>
          </a:xfrm>
          <a:custGeom>
            <a:avLst/>
            <a:gdLst>
              <a:gd name="connsiteX0" fmla="*/ 0 w 2557463"/>
              <a:gd name="connsiteY0" fmla="*/ 0 h 1204913"/>
              <a:gd name="connsiteX1" fmla="*/ 2557463 w 2557463"/>
              <a:gd name="connsiteY1" fmla="*/ 0 h 1204913"/>
              <a:gd name="connsiteX2" fmla="*/ 2557463 w 2557463"/>
              <a:gd name="connsiteY2" fmla="*/ 474994 h 1204913"/>
              <a:gd name="connsiteX3" fmla="*/ 2512989 w 2557463"/>
              <a:gd name="connsiteY3" fmla="*/ 483973 h 1204913"/>
              <a:gd name="connsiteX4" fmla="*/ 2434453 w 2557463"/>
              <a:gd name="connsiteY4" fmla="*/ 602456 h 1204913"/>
              <a:gd name="connsiteX5" fmla="*/ 2512989 w 2557463"/>
              <a:gd name="connsiteY5" fmla="*/ 720939 h 1204913"/>
              <a:gd name="connsiteX6" fmla="*/ 2557463 w 2557463"/>
              <a:gd name="connsiteY6" fmla="*/ 729918 h 1204913"/>
              <a:gd name="connsiteX7" fmla="*/ 2557463 w 2557463"/>
              <a:gd name="connsiteY7" fmla="*/ 1204913 h 1204913"/>
              <a:gd name="connsiteX8" fmla="*/ 0 w 2557463"/>
              <a:gd name="connsiteY8" fmla="*/ 1204913 h 1204913"/>
              <a:gd name="connsiteX9" fmla="*/ 0 w 2557463"/>
              <a:gd name="connsiteY9" fmla="*/ 728160 h 1204913"/>
              <a:gd name="connsiteX10" fmla="*/ 35764 w 2557463"/>
              <a:gd name="connsiteY10" fmla="*/ 720939 h 1204913"/>
              <a:gd name="connsiteX11" fmla="*/ 114300 w 2557463"/>
              <a:gd name="connsiteY11" fmla="*/ 602456 h 1204913"/>
              <a:gd name="connsiteX12" fmla="*/ 35764 w 2557463"/>
              <a:gd name="connsiteY12" fmla="*/ 483973 h 1204913"/>
              <a:gd name="connsiteX13" fmla="*/ 0 w 2557463"/>
              <a:gd name="connsiteY13" fmla="*/ 476753 h 120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7463" h="1204913">
                <a:moveTo>
                  <a:pt x="0" y="0"/>
                </a:moveTo>
                <a:lnTo>
                  <a:pt x="2557463" y="0"/>
                </a:lnTo>
                <a:lnTo>
                  <a:pt x="2557463" y="474994"/>
                </a:lnTo>
                <a:lnTo>
                  <a:pt x="2512989" y="483973"/>
                </a:lnTo>
                <a:cubicBezTo>
                  <a:pt x="2466837" y="503494"/>
                  <a:pt x="2434453" y="549193"/>
                  <a:pt x="2434453" y="602456"/>
                </a:cubicBezTo>
                <a:cubicBezTo>
                  <a:pt x="2434453" y="655719"/>
                  <a:pt x="2466837" y="701418"/>
                  <a:pt x="2512989" y="720939"/>
                </a:cubicBezTo>
                <a:lnTo>
                  <a:pt x="2557463" y="729918"/>
                </a:lnTo>
                <a:lnTo>
                  <a:pt x="2557463" y="1204913"/>
                </a:lnTo>
                <a:lnTo>
                  <a:pt x="0" y="1204913"/>
                </a:lnTo>
                <a:lnTo>
                  <a:pt x="0" y="728160"/>
                </a:lnTo>
                <a:lnTo>
                  <a:pt x="35764" y="720939"/>
                </a:lnTo>
                <a:cubicBezTo>
                  <a:pt x="81916" y="701418"/>
                  <a:pt x="114300" y="655719"/>
                  <a:pt x="114300" y="602456"/>
                </a:cubicBezTo>
                <a:cubicBezTo>
                  <a:pt x="114300" y="549193"/>
                  <a:pt x="81916" y="503494"/>
                  <a:pt x="35764" y="483973"/>
                </a:cubicBezTo>
                <a:lnTo>
                  <a:pt x="0" y="476753"/>
                </a:lnTo>
                <a:close/>
              </a:path>
            </a:pathLst>
          </a:custGeom>
          <a:solidFill>
            <a:srgbClr val="3D89BC"/>
          </a:solidFill>
          <a:ln>
            <a:noFill/>
          </a:ln>
        </p:spPr>
        <p:txBody>
          <a:bodyPr wrap="square" anchor="ctr">
            <a:normAutofit/>
          </a:bodyPr>
          <a:lstStyle/>
          <a:p>
            <a:pPr algn="ctr">
              <a:lnSpc>
                <a:spcPct val="120000"/>
              </a:lnSpc>
              <a:buFont typeface="Arial" panose="020B0604020202020204" pitchFamily="34" charset="0"/>
              <a:buNone/>
              <a:defRPr/>
            </a:pPr>
            <a:r>
              <a:rPr lang="en-US" altLang="zh-CN" dirty="0">
                <a:solidFill>
                  <a:schemeClr val="bg1"/>
                </a:solidFill>
                <a:sym typeface="Arial" panose="020B0604020202020204" pitchFamily="34" charset="0"/>
              </a:rPr>
              <a:t>1.</a:t>
            </a:r>
            <a:r>
              <a:rPr lang="zh-CN" altLang="en-US" dirty="0">
                <a:solidFill>
                  <a:schemeClr val="bg1"/>
                </a:solidFill>
                <a:sym typeface="Arial" panose="020B0604020202020204" pitchFamily="34" charset="0"/>
              </a:rPr>
              <a:t>CNTK</a:t>
            </a:r>
          </a:p>
        </p:txBody>
      </p:sp>
      <p:sp>
        <p:nvSpPr>
          <p:cNvPr id="12" name="任意多边形 11"/>
          <p:cNvSpPr>
            <a:spLocks noChangeArrowheads="1"/>
          </p:cNvSpPr>
          <p:nvPr>
            <p:custDataLst>
              <p:tags r:id="rId2"/>
            </p:custDataLst>
          </p:nvPr>
        </p:nvSpPr>
        <p:spPr bwMode="auto">
          <a:xfrm>
            <a:off x="3293269" y="1801508"/>
            <a:ext cx="2557463" cy="1204913"/>
          </a:xfrm>
          <a:custGeom>
            <a:avLst/>
            <a:gdLst>
              <a:gd name="connsiteX0" fmla="*/ 0 w 2557463"/>
              <a:gd name="connsiteY0" fmla="*/ 0 h 1204913"/>
              <a:gd name="connsiteX1" fmla="*/ 2557463 w 2557463"/>
              <a:gd name="connsiteY1" fmla="*/ 0 h 1204913"/>
              <a:gd name="connsiteX2" fmla="*/ 2557463 w 2557463"/>
              <a:gd name="connsiteY2" fmla="*/ 474994 h 1204913"/>
              <a:gd name="connsiteX3" fmla="*/ 2512989 w 2557463"/>
              <a:gd name="connsiteY3" fmla="*/ 483973 h 1204913"/>
              <a:gd name="connsiteX4" fmla="*/ 2434453 w 2557463"/>
              <a:gd name="connsiteY4" fmla="*/ 602456 h 1204913"/>
              <a:gd name="connsiteX5" fmla="*/ 2512989 w 2557463"/>
              <a:gd name="connsiteY5" fmla="*/ 720939 h 1204913"/>
              <a:gd name="connsiteX6" fmla="*/ 2557463 w 2557463"/>
              <a:gd name="connsiteY6" fmla="*/ 729918 h 1204913"/>
              <a:gd name="connsiteX7" fmla="*/ 2557463 w 2557463"/>
              <a:gd name="connsiteY7" fmla="*/ 1204913 h 1204913"/>
              <a:gd name="connsiteX8" fmla="*/ 0 w 2557463"/>
              <a:gd name="connsiteY8" fmla="*/ 1204913 h 1204913"/>
              <a:gd name="connsiteX9" fmla="*/ 0 w 2557463"/>
              <a:gd name="connsiteY9" fmla="*/ 728160 h 1204913"/>
              <a:gd name="connsiteX10" fmla="*/ 35764 w 2557463"/>
              <a:gd name="connsiteY10" fmla="*/ 720939 h 1204913"/>
              <a:gd name="connsiteX11" fmla="*/ 114300 w 2557463"/>
              <a:gd name="connsiteY11" fmla="*/ 602456 h 1204913"/>
              <a:gd name="connsiteX12" fmla="*/ 35764 w 2557463"/>
              <a:gd name="connsiteY12" fmla="*/ 483973 h 1204913"/>
              <a:gd name="connsiteX13" fmla="*/ 0 w 2557463"/>
              <a:gd name="connsiteY13" fmla="*/ 476753 h 120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7463" h="1204913">
                <a:moveTo>
                  <a:pt x="0" y="0"/>
                </a:moveTo>
                <a:lnTo>
                  <a:pt x="2557463" y="0"/>
                </a:lnTo>
                <a:lnTo>
                  <a:pt x="2557463" y="474994"/>
                </a:lnTo>
                <a:lnTo>
                  <a:pt x="2512989" y="483973"/>
                </a:lnTo>
                <a:cubicBezTo>
                  <a:pt x="2466837" y="503494"/>
                  <a:pt x="2434453" y="549193"/>
                  <a:pt x="2434453" y="602456"/>
                </a:cubicBezTo>
                <a:cubicBezTo>
                  <a:pt x="2434453" y="655719"/>
                  <a:pt x="2466837" y="701418"/>
                  <a:pt x="2512989" y="720939"/>
                </a:cubicBezTo>
                <a:lnTo>
                  <a:pt x="2557463" y="729918"/>
                </a:lnTo>
                <a:lnTo>
                  <a:pt x="2557463" y="1204913"/>
                </a:lnTo>
                <a:lnTo>
                  <a:pt x="0" y="1204913"/>
                </a:lnTo>
                <a:lnTo>
                  <a:pt x="0" y="728160"/>
                </a:lnTo>
                <a:lnTo>
                  <a:pt x="35764" y="720939"/>
                </a:lnTo>
                <a:cubicBezTo>
                  <a:pt x="81916" y="701418"/>
                  <a:pt x="114300" y="655719"/>
                  <a:pt x="114300" y="602456"/>
                </a:cubicBezTo>
                <a:cubicBezTo>
                  <a:pt x="114300" y="549193"/>
                  <a:pt x="81916" y="503494"/>
                  <a:pt x="35764" y="483973"/>
                </a:cubicBezTo>
                <a:lnTo>
                  <a:pt x="0" y="476753"/>
                </a:lnTo>
                <a:close/>
              </a:path>
            </a:pathLst>
          </a:custGeom>
          <a:solidFill>
            <a:srgbClr val="404040"/>
          </a:solidFill>
          <a:ln>
            <a:noFill/>
          </a:ln>
        </p:spPr>
        <p:txBody>
          <a:bodyPr wrap="square" anchor="ctr">
            <a:normAutofit/>
          </a:bodyPr>
          <a:lstStyle/>
          <a:p>
            <a:pPr algn="ctr">
              <a:lnSpc>
                <a:spcPct val="120000"/>
              </a:lnSpc>
              <a:buFont typeface="Arial" panose="020B0604020202020204" pitchFamily="34" charset="0"/>
              <a:buNone/>
              <a:defRPr/>
            </a:pPr>
            <a:r>
              <a:rPr lang="en-US" altLang="zh-CN" dirty="0">
                <a:solidFill>
                  <a:schemeClr val="bg1"/>
                </a:solidFill>
                <a:sym typeface="Arial" panose="020B0604020202020204" pitchFamily="34" charset="0"/>
              </a:rPr>
              <a:t>2.</a:t>
            </a:r>
            <a:r>
              <a:rPr dirty="0">
                <a:solidFill>
                  <a:schemeClr val="bg1"/>
                </a:solidFill>
                <a:sym typeface="Arial" panose="020B0604020202020204" pitchFamily="34" charset="0"/>
              </a:rPr>
              <a:t>MXNet</a:t>
            </a:r>
          </a:p>
        </p:txBody>
      </p:sp>
      <p:sp>
        <p:nvSpPr>
          <p:cNvPr id="13" name="任意多边形 12"/>
          <p:cNvSpPr>
            <a:spLocks noChangeArrowheads="1"/>
          </p:cNvSpPr>
          <p:nvPr>
            <p:custDataLst>
              <p:tags r:id="rId3"/>
            </p:custDataLst>
          </p:nvPr>
        </p:nvSpPr>
        <p:spPr bwMode="auto">
          <a:xfrm>
            <a:off x="5958092" y="1801508"/>
            <a:ext cx="2557463" cy="1204913"/>
          </a:xfrm>
          <a:custGeom>
            <a:avLst/>
            <a:gdLst>
              <a:gd name="connsiteX0" fmla="*/ 0 w 2557463"/>
              <a:gd name="connsiteY0" fmla="*/ 0 h 1204913"/>
              <a:gd name="connsiteX1" fmla="*/ 2557463 w 2557463"/>
              <a:gd name="connsiteY1" fmla="*/ 0 h 1204913"/>
              <a:gd name="connsiteX2" fmla="*/ 2557463 w 2557463"/>
              <a:gd name="connsiteY2" fmla="*/ 474994 h 1204913"/>
              <a:gd name="connsiteX3" fmla="*/ 2512989 w 2557463"/>
              <a:gd name="connsiteY3" fmla="*/ 483973 h 1204913"/>
              <a:gd name="connsiteX4" fmla="*/ 2434453 w 2557463"/>
              <a:gd name="connsiteY4" fmla="*/ 602456 h 1204913"/>
              <a:gd name="connsiteX5" fmla="*/ 2512989 w 2557463"/>
              <a:gd name="connsiteY5" fmla="*/ 720939 h 1204913"/>
              <a:gd name="connsiteX6" fmla="*/ 2557463 w 2557463"/>
              <a:gd name="connsiteY6" fmla="*/ 729918 h 1204913"/>
              <a:gd name="connsiteX7" fmla="*/ 2557463 w 2557463"/>
              <a:gd name="connsiteY7" fmla="*/ 1204913 h 1204913"/>
              <a:gd name="connsiteX8" fmla="*/ 0 w 2557463"/>
              <a:gd name="connsiteY8" fmla="*/ 1204913 h 1204913"/>
              <a:gd name="connsiteX9" fmla="*/ 0 w 2557463"/>
              <a:gd name="connsiteY9" fmla="*/ 728160 h 1204913"/>
              <a:gd name="connsiteX10" fmla="*/ 35764 w 2557463"/>
              <a:gd name="connsiteY10" fmla="*/ 720939 h 1204913"/>
              <a:gd name="connsiteX11" fmla="*/ 114300 w 2557463"/>
              <a:gd name="connsiteY11" fmla="*/ 602456 h 1204913"/>
              <a:gd name="connsiteX12" fmla="*/ 35764 w 2557463"/>
              <a:gd name="connsiteY12" fmla="*/ 483973 h 1204913"/>
              <a:gd name="connsiteX13" fmla="*/ 0 w 2557463"/>
              <a:gd name="connsiteY13" fmla="*/ 476753 h 120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7463" h="1204913">
                <a:moveTo>
                  <a:pt x="0" y="0"/>
                </a:moveTo>
                <a:lnTo>
                  <a:pt x="2557463" y="0"/>
                </a:lnTo>
                <a:lnTo>
                  <a:pt x="2557463" y="474994"/>
                </a:lnTo>
                <a:lnTo>
                  <a:pt x="2512989" y="483973"/>
                </a:lnTo>
                <a:cubicBezTo>
                  <a:pt x="2466837" y="503494"/>
                  <a:pt x="2434453" y="549193"/>
                  <a:pt x="2434453" y="602456"/>
                </a:cubicBezTo>
                <a:cubicBezTo>
                  <a:pt x="2434453" y="655719"/>
                  <a:pt x="2466837" y="701418"/>
                  <a:pt x="2512989" y="720939"/>
                </a:cubicBezTo>
                <a:lnTo>
                  <a:pt x="2557463" y="729918"/>
                </a:lnTo>
                <a:lnTo>
                  <a:pt x="2557463" y="1204913"/>
                </a:lnTo>
                <a:lnTo>
                  <a:pt x="0" y="1204913"/>
                </a:lnTo>
                <a:lnTo>
                  <a:pt x="0" y="728160"/>
                </a:lnTo>
                <a:lnTo>
                  <a:pt x="35764" y="720939"/>
                </a:lnTo>
                <a:cubicBezTo>
                  <a:pt x="81916" y="701418"/>
                  <a:pt x="114300" y="655719"/>
                  <a:pt x="114300" y="602456"/>
                </a:cubicBezTo>
                <a:cubicBezTo>
                  <a:pt x="114300" y="549193"/>
                  <a:pt x="81916" y="503494"/>
                  <a:pt x="35764" y="483973"/>
                </a:cubicBezTo>
                <a:lnTo>
                  <a:pt x="0" y="476753"/>
                </a:lnTo>
                <a:close/>
              </a:path>
            </a:pathLst>
          </a:custGeom>
          <a:solidFill>
            <a:srgbClr val="3D89BC"/>
          </a:solidFill>
          <a:ln>
            <a:noFill/>
          </a:ln>
        </p:spPr>
        <p:txBody>
          <a:bodyPr wrap="square" anchor="ctr">
            <a:normAutofit/>
          </a:bodyPr>
          <a:lstStyle/>
          <a:p>
            <a:pPr algn="ctr">
              <a:lnSpc>
                <a:spcPct val="120000"/>
              </a:lnSpc>
              <a:buFont typeface="Arial" panose="020B0604020202020204" pitchFamily="34" charset="0"/>
              <a:buNone/>
              <a:defRPr/>
            </a:pPr>
            <a:r>
              <a:rPr lang="en-US" altLang="zh-CN" dirty="0">
                <a:solidFill>
                  <a:schemeClr val="bg1"/>
                </a:solidFill>
                <a:sym typeface="Arial" panose="020B0604020202020204" pitchFamily="34" charset="0"/>
              </a:rPr>
              <a:t>3.Theano</a:t>
            </a:r>
          </a:p>
        </p:txBody>
      </p:sp>
      <p:sp>
        <p:nvSpPr>
          <p:cNvPr id="17" name="任意多边形 16"/>
          <p:cNvSpPr>
            <a:spLocks noChangeArrowheads="1"/>
          </p:cNvSpPr>
          <p:nvPr>
            <p:custDataLst>
              <p:tags r:id="rId4"/>
            </p:custDataLst>
          </p:nvPr>
        </p:nvSpPr>
        <p:spPr bwMode="auto">
          <a:xfrm>
            <a:off x="1960857" y="3482262"/>
            <a:ext cx="2557463" cy="1204913"/>
          </a:xfrm>
          <a:custGeom>
            <a:avLst/>
            <a:gdLst>
              <a:gd name="connsiteX0" fmla="*/ 0 w 2557463"/>
              <a:gd name="connsiteY0" fmla="*/ 0 h 1204913"/>
              <a:gd name="connsiteX1" fmla="*/ 2557463 w 2557463"/>
              <a:gd name="connsiteY1" fmla="*/ 0 h 1204913"/>
              <a:gd name="connsiteX2" fmla="*/ 2557463 w 2557463"/>
              <a:gd name="connsiteY2" fmla="*/ 474994 h 1204913"/>
              <a:gd name="connsiteX3" fmla="*/ 2512989 w 2557463"/>
              <a:gd name="connsiteY3" fmla="*/ 483973 h 1204913"/>
              <a:gd name="connsiteX4" fmla="*/ 2434453 w 2557463"/>
              <a:gd name="connsiteY4" fmla="*/ 602456 h 1204913"/>
              <a:gd name="connsiteX5" fmla="*/ 2512989 w 2557463"/>
              <a:gd name="connsiteY5" fmla="*/ 720939 h 1204913"/>
              <a:gd name="connsiteX6" fmla="*/ 2557463 w 2557463"/>
              <a:gd name="connsiteY6" fmla="*/ 729918 h 1204913"/>
              <a:gd name="connsiteX7" fmla="*/ 2557463 w 2557463"/>
              <a:gd name="connsiteY7" fmla="*/ 1204913 h 1204913"/>
              <a:gd name="connsiteX8" fmla="*/ 0 w 2557463"/>
              <a:gd name="connsiteY8" fmla="*/ 1204913 h 1204913"/>
              <a:gd name="connsiteX9" fmla="*/ 0 w 2557463"/>
              <a:gd name="connsiteY9" fmla="*/ 728160 h 1204913"/>
              <a:gd name="connsiteX10" fmla="*/ 35764 w 2557463"/>
              <a:gd name="connsiteY10" fmla="*/ 720939 h 1204913"/>
              <a:gd name="connsiteX11" fmla="*/ 114300 w 2557463"/>
              <a:gd name="connsiteY11" fmla="*/ 602456 h 1204913"/>
              <a:gd name="connsiteX12" fmla="*/ 35764 w 2557463"/>
              <a:gd name="connsiteY12" fmla="*/ 483973 h 1204913"/>
              <a:gd name="connsiteX13" fmla="*/ 0 w 2557463"/>
              <a:gd name="connsiteY13" fmla="*/ 476753 h 120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7463" h="1204913">
                <a:moveTo>
                  <a:pt x="0" y="0"/>
                </a:moveTo>
                <a:lnTo>
                  <a:pt x="2557463" y="0"/>
                </a:lnTo>
                <a:lnTo>
                  <a:pt x="2557463" y="474994"/>
                </a:lnTo>
                <a:lnTo>
                  <a:pt x="2512989" y="483973"/>
                </a:lnTo>
                <a:cubicBezTo>
                  <a:pt x="2466837" y="503494"/>
                  <a:pt x="2434453" y="549193"/>
                  <a:pt x="2434453" y="602456"/>
                </a:cubicBezTo>
                <a:cubicBezTo>
                  <a:pt x="2434453" y="655719"/>
                  <a:pt x="2466837" y="701418"/>
                  <a:pt x="2512989" y="720939"/>
                </a:cubicBezTo>
                <a:lnTo>
                  <a:pt x="2557463" y="729918"/>
                </a:lnTo>
                <a:lnTo>
                  <a:pt x="2557463" y="1204913"/>
                </a:lnTo>
                <a:lnTo>
                  <a:pt x="0" y="1204913"/>
                </a:lnTo>
                <a:lnTo>
                  <a:pt x="0" y="728160"/>
                </a:lnTo>
                <a:lnTo>
                  <a:pt x="35764" y="720939"/>
                </a:lnTo>
                <a:cubicBezTo>
                  <a:pt x="81916" y="701418"/>
                  <a:pt x="114300" y="655719"/>
                  <a:pt x="114300" y="602456"/>
                </a:cubicBezTo>
                <a:cubicBezTo>
                  <a:pt x="114300" y="549193"/>
                  <a:pt x="81916" y="503494"/>
                  <a:pt x="35764" y="483973"/>
                </a:cubicBezTo>
                <a:lnTo>
                  <a:pt x="0" y="476753"/>
                </a:lnTo>
                <a:close/>
              </a:path>
            </a:pathLst>
          </a:custGeom>
          <a:solidFill>
            <a:srgbClr val="3D89BC"/>
          </a:solidFill>
          <a:ln>
            <a:solidFill>
              <a:srgbClr val="3D89BC"/>
            </a:solidFill>
          </a:ln>
        </p:spPr>
        <p:txBody>
          <a:bodyPr wrap="square" anchor="ctr">
            <a:normAutofit/>
          </a:bodyPr>
          <a:lstStyle/>
          <a:p>
            <a:pPr algn="ctr">
              <a:lnSpc>
                <a:spcPct val="120000"/>
              </a:lnSpc>
              <a:buFont typeface="Arial" panose="020B0604020202020204" pitchFamily="34" charset="0"/>
              <a:buNone/>
              <a:defRPr/>
            </a:pPr>
            <a:r>
              <a:rPr lang="en-US" altLang="zh-CN" dirty="0">
                <a:solidFill>
                  <a:schemeClr val="bg1"/>
                </a:solidFill>
                <a:sym typeface="Arial" panose="020B0604020202020204" pitchFamily="34" charset="0"/>
              </a:rPr>
              <a:t>4.Torch</a:t>
            </a:r>
          </a:p>
        </p:txBody>
      </p:sp>
      <p:sp>
        <p:nvSpPr>
          <p:cNvPr id="14" name="任意多边形 13"/>
          <p:cNvSpPr>
            <a:spLocks noChangeArrowheads="1"/>
          </p:cNvSpPr>
          <p:nvPr>
            <p:custDataLst>
              <p:tags r:id="rId5"/>
            </p:custDataLst>
          </p:nvPr>
        </p:nvSpPr>
        <p:spPr bwMode="auto">
          <a:xfrm>
            <a:off x="4625680" y="3482262"/>
            <a:ext cx="2557463" cy="1204913"/>
          </a:xfrm>
          <a:custGeom>
            <a:avLst/>
            <a:gdLst>
              <a:gd name="connsiteX0" fmla="*/ 0 w 2557463"/>
              <a:gd name="connsiteY0" fmla="*/ 0 h 1204913"/>
              <a:gd name="connsiteX1" fmla="*/ 2557463 w 2557463"/>
              <a:gd name="connsiteY1" fmla="*/ 0 h 1204913"/>
              <a:gd name="connsiteX2" fmla="*/ 2557463 w 2557463"/>
              <a:gd name="connsiteY2" fmla="*/ 474994 h 1204913"/>
              <a:gd name="connsiteX3" fmla="*/ 2512989 w 2557463"/>
              <a:gd name="connsiteY3" fmla="*/ 483973 h 1204913"/>
              <a:gd name="connsiteX4" fmla="*/ 2434453 w 2557463"/>
              <a:gd name="connsiteY4" fmla="*/ 602456 h 1204913"/>
              <a:gd name="connsiteX5" fmla="*/ 2512989 w 2557463"/>
              <a:gd name="connsiteY5" fmla="*/ 720939 h 1204913"/>
              <a:gd name="connsiteX6" fmla="*/ 2557463 w 2557463"/>
              <a:gd name="connsiteY6" fmla="*/ 729918 h 1204913"/>
              <a:gd name="connsiteX7" fmla="*/ 2557463 w 2557463"/>
              <a:gd name="connsiteY7" fmla="*/ 1204913 h 1204913"/>
              <a:gd name="connsiteX8" fmla="*/ 0 w 2557463"/>
              <a:gd name="connsiteY8" fmla="*/ 1204913 h 1204913"/>
              <a:gd name="connsiteX9" fmla="*/ 0 w 2557463"/>
              <a:gd name="connsiteY9" fmla="*/ 728160 h 1204913"/>
              <a:gd name="connsiteX10" fmla="*/ 35764 w 2557463"/>
              <a:gd name="connsiteY10" fmla="*/ 720939 h 1204913"/>
              <a:gd name="connsiteX11" fmla="*/ 114300 w 2557463"/>
              <a:gd name="connsiteY11" fmla="*/ 602456 h 1204913"/>
              <a:gd name="connsiteX12" fmla="*/ 35764 w 2557463"/>
              <a:gd name="connsiteY12" fmla="*/ 483973 h 1204913"/>
              <a:gd name="connsiteX13" fmla="*/ 0 w 2557463"/>
              <a:gd name="connsiteY13" fmla="*/ 476753 h 120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7463" h="1204913">
                <a:moveTo>
                  <a:pt x="0" y="0"/>
                </a:moveTo>
                <a:lnTo>
                  <a:pt x="2557463" y="0"/>
                </a:lnTo>
                <a:lnTo>
                  <a:pt x="2557463" y="474994"/>
                </a:lnTo>
                <a:lnTo>
                  <a:pt x="2512989" y="483973"/>
                </a:lnTo>
                <a:cubicBezTo>
                  <a:pt x="2466837" y="503494"/>
                  <a:pt x="2434453" y="549193"/>
                  <a:pt x="2434453" y="602456"/>
                </a:cubicBezTo>
                <a:cubicBezTo>
                  <a:pt x="2434453" y="655719"/>
                  <a:pt x="2466837" y="701418"/>
                  <a:pt x="2512989" y="720939"/>
                </a:cubicBezTo>
                <a:lnTo>
                  <a:pt x="2557463" y="729918"/>
                </a:lnTo>
                <a:lnTo>
                  <a:pt x="2557463" y="1204913"/>
                </a:lnTo>
                <a:lnTo>
                  <a:pt x="0" y="1204913"/>
                </a:lnTo>
                <a:lnTo>
                  <a:pt x="0" y="728160"/>
                </a:lnTo>
                <a:lnTo>
                  <a:pt x="35764" y="720939"/>
                </a:lnTo>
                <a:cubicBezTo>
                  <a:pt x="81916" y="701418"/>
                  <a:pt x="114300" y="655719"/>
                  <a:pt x="114300" y="602456"/>
                </a:cubicBezTo>
                <a:cubicBezTo>
                  <a:pt x="114300" y="549193"/>
                  <a:pt x="81916" y="503494"/>
                  <a:pt x="35764" y="483973"/>
                </a:cubicBezTo>
                <a:lnTo>
                  <a:pt x="0" y="476753"/>
                </a:lnTo>
                <a:close/>
              </a:path>
            </a:pathLst>
          </a:custGeom>
          <a:solidFill>
            <a:srgbClr val="404040"/>
          </a:solidFill>
          <a:ln>
            <a:noFill/>
          </a:ln>
        </p:spPr>
        <p:txBody>
          <a:bodyPr wrap="square" anchor="ctr">
            <a:normAutofit/>
          </a:bodyPr>
          <a:lstStyle/>
          <a:p>
            <a:pPr algn="ctr">
              <a:lnSpc>
                <a:spcPct val="120000"/>
              </a:lnSpc>
              <a:buFont typeface="Arial" panose="020B0604020202020204" pitchFamily="34" charset="0"/>
              <a:buNone/>
              <a:defRPr/>
            </a:pPr>
            <a:r>
              <a:rPr lang="en-US" altLang="zh-CN" dirty="0">
                <a:solidFill>
                  <a:schemeClr val="bg1"/>
                </a:solidFill>
                <a:sym typeface="Arial" panose="020B0604020202020204" pitchFamily="34" charset="0"/>
              </a:rPr>
              <a:t>5.</a:t>
            </a:r>
            <a:r>
              <a:rPr lang="zh-CN" altLang="en-US" dirty="0">
                <a:solidFill>
                  <a:schemeClr val="bg1"/>
                </a:solidFill>
                <a:sym typeface="Arial" panose="020B0604020202020204" pitchFamily="34" charset="0"/>
              </a:rPr>
              <a:t>Deeplearning4j</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98395" cy="483235"/>
          </a:xfrm>
          <a:prstGeom prst="rect">
            <a:avLst/>
          </a:prstGeom>
          <a:noFill/>
        </p:spPr>
        <p:txBody>
          <a:bodyPr wrap="none" rtlCol="0">
            <a:spAutoFit/>
          </a:bodyPr>
          <a:lstStyle/>
          <a:p>
            <a:pPr algn="l"/>
            <a:r>
              <a:rPr lang="en-US" altLang="zh-CN" sz="2400" b="1" spc="225" dirty="0" smtClean="0">
                <a:solidFill>
                  <a:prstClr val="white"/>
                </a:solidFill>
                <a:sym typeface="+mn-ea"/>
              </a:rPr>
              <a:t>6.4</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软硬件实现</a:t>
            </a:r>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pPr algn="l"/>
            <a:r>
              <a:rPr lang="zh-CN" altLang="en-US" sz="1400" dirty="0" smtClean="0">
                <a:solidFill>
                  <a:prstClr val="white"/>
                </a:solidFill>
                <a:sym typeface="+mn-ea"/>
              </a:rPr>
              <a:t>第六章 深度学习</a:t>
            </a:r>
            <a:endParaRPr lang="zh-CN" altLang="en-US" sz="1400" dirty="0">
              <a:solidFill>
                <a:prstClr val="white"/>
              </a:solidFill>
            </a:endParaRPr>
          </a:p>
        </p:txBody>
      </p:sp>
      <p:sp>
        <p:nvSpPr>
          <p:cNvPr id="23" name="文本框 40"/>
          <p:cNvSpPr txBox="1"/>
          <p:nvPr/>
        </p:nvSpPr>
        <p:spPr>
          <a:xfrm>
            <a:off x="399253" y="828675"/>
            <a:ext cx="2590774" cy="369332"/>
          </a:xfrm>
          <a:prstGeom prst="rect">
            <a:avLst/>
          </a:prstGeom>
          <a:noFill/>
        </p:spPr>
        <p:txBody>
          <a:bodyPr wrap="none" rtlCol="0">
            <a:spAutoFit/>
          </a:bodyPr>
          <a:lstStyle/>
          <a:p>
            <a:pPr algn="l"/>
            <a:r>
              <a:rPr lang="en-US" altLang="zh-CN" b="1" dirty="0" smtClean="0">
                <a:solidFill>
                  <a:srgbClr val="3D89BC"/>
                </a:solidFill>
                <a:sym typeface="+mn-ea"/>
              </a:rPr>
              <a:t>6.4.3其他深度学习软件</a:t>
            </a:r>
            <a:endParaRPr lang="zh-CN" altLang="en-US" b="1" dirty="0">
              <a:solidFill>
                <a:srgbClr val="3D89BC"/>
              </a:solidFill>
            </a:endParaRP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1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1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38</a:t>
            </a:fld>
            <a:endParaRPr lang="zh-CN" altLang="en-US" dirty="0"/>
          </a:p>
        </p:txBody>
      </p:sp>
      <p:sp>
        <p:nvSpPr>
          <p:cNvPr id="15" name="任意多边形 14"/>
          <p:cNvSpPr/>
          <p:nvPr>
            <p:custDataLst>
              <p:tags r:id="rId1"/>
            </p:custDataLst>
          </p:nvPr>
        </p:nvSpPr>
        <p:spPr>
          <a:xfrm>
            <a:off x="0" y="2675890"/>
            <a:ext cx="4194810" cy="1727835"/>
          </a:xfrm>
          <a:custGeom>
            <a:avLst/>
            <a:gdLst>
              <a:gd name="connsiteX0" fmla="*/ 3330430 w 4194496"/>
              <a:gd name="connsiteY0" fmla="*/ 0 h 1728132"/>
              <a:gd name="connsiteX1" fmla="*/ 4194496 w 4194496"/>
              <a:gd name="connsiteY1" fmla="*/ 864066 h 1728132"/>
              <a:gd name="connsiteX2" fmla="*/ 3330430 w 4194496"/>
              <a:gd name="connsiteY2" fmla="*/ 1728132 h 1728132"/>
              <a:gd name="connsiteX3" fmla="*/ 2847323 w 4194496"/>
              <a:gd name="connsiteY3" fmla="*/ 1580563 h 1728132"/>
              <a:gd name="connsiteX4" fmla="*/ 2822827 w 4194496"/>
              <a:gd name="connsiteY4" fmla="*/ 1560352 h 1728132"/>
              <a:gd name="connsiteX5" fmla="*/ 0 w 4194496"/>
              <a:gd name="connsiteY5" fmla="*/ 1560352 h 1728132"/>
              <a:gd name="connsiteX6" fmla="*/ 0 w 4194496"/>
              <a:gd name="connsiteY6" fmla="*/ 167780 h 1728132"/>
              <a:gd name="connsiteX7" fmla="*/ 2822827 w 4194496"/>
              <a:gd name="connsiteY7" fmla="*/ 167780 h 1728132"/>
              <a:gd name="connsiteX8" fmla="*/ 2847323 w 4194496"/>
              <a:gd name="connsiteY8" fmla="*/ 147569 h 1728132"/>
              <a:gd name="connsiteX9" fmla="*/ 3330430 w 4194496"/>
              <a:gd name="connsiteY9" fmla="*/ 0 h 172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4496" h="1728132">
                <a:moveTo>
                  <a:pt x="3330430" y="0"/>
                </a:moveTo>
                <a:cubicBezTo>
                  <a:pt x="3807640" y="0"/>
                  <a:pt x="4194496" y="386856"/>
                  <a:pt x="4194496" y="864066"/>
                </a:cubicBezTo>
                <a:cubicBezTo>
                  <a:pt x="4194496" y="1341276"/>
                  <a:pt x="3807640" y="1728132"/>
                  <a:pt x="3330430" y="1728132"/>
                </a:cubicBezTo>
                <a:cubicBezTo>
                  <a:pt x="3151476" y="1728132"/>
                  <a:pt x="2985229" y="1673731"/>
                  <a:pt x="2847323" y="1580563"/>
                </a:cubicBezTo>
                <a:lnTo>
                  <a:pt x="2822827" y="1560352"/>
                </a:lnTo>
                <a:lnTo>
                  <a:pt x="0" y="1560352"/>
                </a:lnTo>
                <a:lnTo>
                  <a:pt x="0" y="167780"/>
                </a:lnTo>
                <a:lnTo>
                  <a:pt x="2822827" y="167780"/>
                </a:lnTo>
                <a:lnTo>
                  <a:pt x="2847323" y="147569"/>
                </a:lnTo>
                <a:cubicBezTo>
                  <a:pt x="2985229" y="54402"/>
                  <a:pt x="3151476" y="0"/>
                  <a:pt x="333043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1620000" rtlCol="0" anchor="ctr">
            <a:normAutofit/>
          </a:bodyPr>
          <a:lstStyle/>
          <a:p>
            <a:pPr algn="ctr">
              <a:lnSpc>
                <a:spcPct val="120000"/>
              </a:lnSpc>
            </a:pPr>
            <a:r>
              <a:rPr lang="en-US" altLang="zh-CN" sz="2000" b="1" dirty="0" smtClean="0">
                <a:solidFill>
                  <a:srgbClr val="FFFFFF"/>
                </a:solidFill>
              </a:rPr>
              <a:t>CNTK</a:t>
            </a:r>
            <a:r>
              <a:rPr lang="zh-CN" altLang="en-US" sz="2000" b="1" dirty="0" smtClean="0">
                <a:solidFill>
                  <a:srgbClr val="FFFFFF"/>
                </a:solidFill>
              </a:rPr>
              <a:t>的</a:t>
            </a:r>
            <a:r>
              <a:rPr lang="en-US" altLang="zh-CN" sz="2000" b="1" dirty="0" smtClean="0">
                <a:solidFill>
                  <a:srgbClr val="FFFFFF"/>
                </a:solidFill>
              </a:rPr>
              <a:t>5个</a:t>
            </a:r>
          </a:p>
          <a:p>
            <a:pPr algn="ctr">
              <a:lnSpc>
                <a:spcPct val="120000"/>
              </a:lnSpc>
            </a:pPr>
            <a:r>
              <a:rPr lang="en-US" altLang="zh-CN" sz="2000" b="1" dirty="0" smtClean="0">
                <a:solidFill>
                  <a:srgbClr val="FFFFFF"/>
                </a:solidFill>
              </a:rPr>
              <a:t>主要特点</a:t>
            </a:r>
          </a:p>
        </p:txBody>
      </p:sp>
      <p:grpSp>
        <p:nvGrpSpPr>
          <p:cNvPr id="31" name="组合 30"/>
          <p:cNvGrpSpPr/>
          <p:nvPr>
            <p:custDataLst>
              <p:tags r:id="rId2"/>
            </p:custDataLst>
          </p:nvPr>
        </p:nvGrpSpPr>
        <p:grpSpPr>
          <a:xfrm>
            <a:off x="3185474" y="1503178"/>
            <a:ext cx="4018280" cy="806977"/>
            <a:chOff x="3185474" y="1588903"/>
            <a:chExt cx="4018280" cy="806977"/>
          </a:xfrm>
        </p:grpSpPr>
        <p:sp>
          <p:nvSpPr>
            <p:cNvPr id="16" name="文本框 15"/>
            <p:cNvSpPr txBox="1"/>
            <p:nvPr>
              <p:custDataLst>
                <p:tags r:id="rId15"/>
              </p:custDataLst>
            </p:nvPr>
          </p:nvSpPr>
          <p:spPr>
            <a:xfrm>
              <a:off x="3643309" y="1588903"/>
              <a:ext cx="3560445" cy="600710"/>
            </a:xfrm>
            <a:prstGeom prst="rect">
              <a:avLst/>
            </a:prstGeom>
            <a:noFill/>
          </p:spPr>
          <p:txBody>
            <a:bodyPr wrap="square" rtlCol="0" anchor="ctr" anchorCtr="0">
              <a:normAutofit fontScale="90000" lnSpcReduction="10000"/>
            </a:bodyPr>
            <a:lstStyle/>
            <a:p>
              <a:pPr>
                <a:lnSpc>
                  <a:spcPct val="110000"/>
                </a:lnSpc>
              </a:pPr>
              <a:r>
                <a:rPr lang="en-US" altLang="zh-CN" dirty="0" smtClean="0">
                  <a:solidFill>
                    <a:schemeClr val="tx1">
                      <a:lumMod val="65000"/>
                      <a:lumOff val="35000"/>
                    </a:schemeClr>
                  </a:solidFill>
                </a:rPr>
                <a:t>训练和测试多种神经网络的通用解决方案。</a:t>
              </a:r>
            </a:p>
          </p:txBody>
        </p:sp>
        <p:sp>
          <p:nvSpPr>
            <p:cNvPr id="18" name="任意多边形 17"/>
            <p:cNvSpPr/>
            <p:nvPr>
              <p:custDataLst>
                <p:tags r:id="rId16"/>
              </p:custDataLst>
            </p:nvPr>
          </p:nvSpPr>
          <p:spPr>
            <a:xfrm>
              <a:off x="3185474" y="1875762"/>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FF"/>
                  </a:solidFill>
                </a:rPr>
                <a:t>A</a:t>
              </a:r>
              <a:endParaRPr lang="zh-CN" altLang="en-US">
                <a:solidFill>
                  <a:srgbClr val="FFFFFF"/>
                </a:solidFill>
              </a:endParaRPr>
            </a:p>
          </p:txBody>
        </p:sp>
      </p:grpSp>
      <p:grpSp>
        <p:nvGrpSpPr>
          <p:cNvPr id="32" name="组合 31"/>
          <p:cNvGrpSpPr/>
          <p:nvPr>
            <p:custDataLst>
              <p:tags r:id="rId3"/>
            </p:custDataLst>
          </p:nvPr>
        </p:nvGrpSpPr>
        <p:grpSpPr>
          <a:xfrm>
            <a:off x="4194496" y="2207609"/>
            <a:ext cx="3463290" cy="702310"/>
            <a:chOff x="4061291" y="2068893"/>
            <a:chExt cx="3463290" cy="702310"/>
          </a:xfrm>
        </p:grpSpPr>
        <p:sp>
          <p:nvSpPr>
            <p:cNvPr id="19" name="任意多边形 18"/>
            <p:cNvSpPr/>
            <p:nvPr>
              <p:custDataLst>
                <p:tags r:id="rId13"/>
              </p:custDataLst>
            </p:nvPr>
          </p:nvSpPr>
          <p:spPr>
            <a:xfrm>
              <a:off x="4061291" y="2160333"/>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FF"/>
                  </a:solidFill>
                </a:rPr>
                <a:t>B</a:t>
              </a:r>
              <a:endParaRPr lang="zh-CN" altLang="en-US">
                <a:solidFill>
                  <a:srgbClr val="FFFFFF"/>
                </a:solidFill>
              </a:endParaRPr>
            </a:p>
          </p:txBody>
        </p:sp>
        <p:sp>
          <p:nvSpPr>
            <p:cNvPr id="21" name="文本框 20"/>
            <p:cNvSpPr txBox="1"/>
            <p:nvPr>
              <p:custDataLst>
                <p:tags r:id="rId14"/>
              </p:custDataLst>
            </p:nvPr>
          </p:nvSpPr>
          <p:spPr>
            <a:xfrm>
              <a:off x="4656286" y="2068893"/>
              <a:ext cx="2868295" cy="702310"/>
            </a:xfrm>
            <a:prstGeom prst="rect">
              <a:avLst/>
            </a:prstGeom>
            <a:noFill/>
          </p:spPr>
          <p:txBody>
            <a:bodyPr wrap="square" rtlCol="0" anchor="ctr" anchorCtr="0">
              <a:normAutofit/>
            </a:bodyPr>
            <a:lstStyle/>
            <a:p>
              <a:pPr>
                <a:lnSpc>
                  <a:spcPct val="110000"/>
                </a:lnSpc>
              </a:pPr>
              <a:r>
                <a:rPr lang="en-US" altLang="zh-CN" sz="1600" dirty="0" smtClean="0">
                  <a:solidFill>
                    <a:schemeClr val="tx1">
                      <a:lumMod val="65000"/>
                      <a:lumOff val="35000"/>
                    </a:schemeClr>
                  </a:solidFill>
                </a:rPr>
                <a:t>用户使用一个简单的文本配置文件指定一个网络</a:t>
              </a:r>
              <a:r>
                <a:rPr lang="en-US" altLang="zh-CN" dirty="0" smtClean="0">
                  <a:solidFill>
                    <a:schemeClr val="tx1">
                      <a:lumMod val="65000"/>
                      <a:lumOff val="35000"/>
                    </a:schemeClr>
                  </a:solidFill>
                </a:rPr>
                <a:t>。</a:t>
              </a:r>
            </a:p>
          </p:txBody>
        </p:sp>
      </p:grpSp>
      <p:grpSp>
        <p:nvGrpSpPr>
          <p:cNvPr id="33" name="组合 32"/>
          <p:cNvGrpSpPr/>
          <p:nvPr>
            <p:custDataLst>
              <p:tags r:id="rId4"/>
            </p:custDataLst>
          </p:nvPr>
        </p:nvGrpSpPr>
        <p:grpSpPr>
          <a:xfrm>
            <a:off x="4602575" y="3175836"/>
            <a:ext cx="3479800" cy="718820"/>
            <a:chOff x="4602575" y="2799302"/>
            <a:chExt cx="3479800" cy="718820"/>
          </a:xfrm>
        </p:grpSpPr>
        <p:sp>
          <p:nvSpPr>
            <p:cNvPr id="20" name="任意多边形 19"/>
            <p:cNvSpPr/>
            <p:nvPr>
              <p:custDataLst>
                <p:tags r:id="rId11"/>
              </p:custDataLst>
            </p:nvPr>
          </p:nvSpPr>
          <p:spPr>
            <a:xfrm>
              <a:off x="4602575" y="2905347"/>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FF"/>
                  </a:solidFill>
                </a:rPr>
                <a:t>C</a:t>
              </a:r>
              <a:endParaRPr lang="zh-CN" altLang="en-US">
                <a:solidFill>
                  <a:srgbClr val="FFFFFF"/>
                </a:solidFill>
              </a:endParaRPr>
            </a:p>
          </p:txBody>
        </p:sp>
        <p:sp>
          <p:nvSpPr>
            <p:cNvPr id="22" name="文本框 21"/>
            <p:cNvSpPr txBox="1"/>
            <p:nvPr>
              <p:custDataLst>
                <p:tags r:id="rId12"/>
              </p:custDataLst>
            </p:nvPr>
          </p:nvSpPr>
          <p:spPr>
            <a:xfrm>
              <a:off x="5122640" y="2799302"/>
              <a:ext cx="2959735" cy="718820"/>
            </a:xfrm>
            <a:prstGeom prst="rect">
              <a:avLst/>
            </a:prstGeom>
            <a:noFill/>
          </p:spPr>
          <p:txBody>
            <a:bodyPr wrap="square" rtlCol="0" anchor="ctr" anchorCtr="0">
              <a:normAutofit/>
            </a:bodyPr>
            <a:lstStyle/>
            <a:p>
              <a:pPr>
                <a:lnSpc>
                  <a:spcPct val="110000"/>
                </a:lnSpc>
              </a:pP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尽可能无缝地把很多计算在一个GPU上进行</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a:t>
              </a:r>
            </a:p>
          </p:txBody>
        </p:sp>
      </p:grpSp>
      <p:grpSp>
        <p:nvGrpSpPr>
          <p:cNvPr id="38" name="组合 37"/>
          <p:cNvGrpSpPr/>
          <p:nvPr>
            <p:custDataLst>
              <p:tags r:id="rId5"/>
            </p:custDataLst>
          </p:nvPr>
        </p:nvGrpSpPr>
        <p:grpSpPr>
          <a:xfrm>
            <a:off x="4194496" y="4033958"/>
            <a:ext cx="3554730" cy="791210"/>
            <a:chOff x="4061291" y="1990153"/>
            <a:chExt cx="3554730" cy="791210"/>
          </a:xfrm>
        </p:grpSpPr>
        <p:sp>
          <p:nvSpPr>
            <p:cNvPr id="25" name="任意多边形 24"/>
            <p:cNvSpPr/>
            <p:nvPr>
              <p:custDataLst>
                <p:tags r:id="rId9"/>
              </p:custDataLst>
            </p:nvPr>
          </p:nvSpPr>
          <p:spPr>
            <a:xfrm>
              <a:off x="4061291" y="2160333"/>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FF"/>
                  </a:solidFill>
                </a:rPr>
                <a:t>D</a:t>
              </a:r>
              <a:endParaRPr lang="zh-CN" altLang="en-US">
                <a:solidFill>
                  <a:srgbClr val="FFFFFF"/>
                </a:solidFill>
              </a:endParaRPr>
            </a:p>
          </p:txBody>
        </p:sp>
        <p:sp>
          <p:nvSpPr>
            <p:cNvPr id="26" name="文本框 25"/>
            <p:cNvSpPr txBox="1"/>
            <p:nvPr>
              <p:custDataLst>
                <p:tags r:id="rId10"/>
              </p:custDataLst>
            </p:nvPr>
          </p:nvSpPr>
          <p:spPr>
            <a:xfrm>
              <a:off x="4656286" y="1990153"/>
              <a:ext cx="2959735" cy="791210"/>
            </a:xfrm>
            <a:prstGeom prst="rect">
              <a:avLst/>
            </a:prstGeom>
            <a:noFill/>
          </p:spPr>
          <p:txBody>
            <a:bodyPr wrap="square" rtlCol="0" anchor="ctr" anchorCtr="0">
              <a:normAutofit/>
            </a:bodyPr>
            <a:lstStyle/>
            <a:p>
              <a:pPr>
                <a:lnSpc>
                  <a:spcPct val="110000"/>
                </a:lnSpc>
              </a:pPr>
              <a:r>
                <a:rPr lang="en-US" altLang="zh-CN" sz="1600" dirty="0" smtClean="0">
                  <a:solidFill>
                    <a:schemeClr val="tx1">
                      <a:lumMod val="65000"/>
                      <a:lumOff val="35000"/>
                    </a:schemeClr>
                  </a:solidFill>
                </a:rPr>
                <a:t>自动计算所需要的导数，网络是由许多简单的元素组成</a:t>
              </a:r>
              <a:r>
                <a:rPr lang="zh-CN" altLang="en-US" sz="1600" dirty="0" smtClean="0">
                  <a:solidFill>
                    <a:schemeClr val="tx1">
                      <a:lumMod val="65000"/>
                      <a:lumOff val="35000"/>
                    </a:schemeClr>
                  </a:solidFill>
                </a:rPr>
                <a:t>。</a:t>
              </a:r>
            </a:p>
          </p:txBody>
        </p:sp>
      </p:grpSp>
      <p:grpSp>
        <p:nvGrpSpPr>
          <p:cNvPr id="36" name="组合 35"/>
          <p:cNvGrpSpPr/>
          <p:nvPr>
            <p:custDataLst>
              <p:tags r:id="rId6"/>
            </p:custDataLst>
          </p:nvPr>
        </p:nvGrpSpPr>
        <p:grpSpPr>
          <a:xfrm>
            <a:off x="3185474" y="4770094"/>
            <a:ext cx="4018280" cy="800735"/>
            <a:chOff x="3185474" y="4855819"/>
            <a:chExt cx="4018280" cy="800735"/>
          </a:xfrm>
        </p:grpSpPr>
        <p:sp>
          <p:nvSpPr>
            <p:cNvPr id="27" name="任意多边形 26"/>
            <p:cNvSpPr/>
            <p:nvPr>
              <p:custDataLst>
                <p:tags r:id="rId7"/>
              </p:custDataLst>
            </p:nvPr>
          </p:nvSpPr>
          <p:spPr>
            <a:xfrm>
              <a:off x="3185474" y="4855819"/>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FFFF"/>
                  </a:solidFill>
                </a:rPr>
                <a:t>E</a:t>
              </a:r>
              <a:endParaRPr lang="zh-CN" altLang="en-US">
                <a:solidFill>
                  <a:srgbClr val="FFFFFF"/>
                </a:solidFill>
              </a:endParaRPr>
            </a:p>
          </p:txBody>
        </p:sp>
        <p:sp>
          <p:nvSpPr>
            <p:cNvPr id="28" name="文本框 27"/>
            <p:cNvSpPr txBox="1"/>
            <p:nvPr>
              <p:custDataLst>
                <p:tags r:id="rId8"/>
              </p:custDataLst>
            </p:nvPr>
          </p:nvSpPr>
          <p:spPr>
            <a:xfrm>
              <a:off x="3642674" y="5009489"/>
              <a:ext cx="3561080" cy="647065"/>
            </a:xfrm>
            <a:prstGeom prst="rect">
              <a:avLst/>
            </a:prstGeom>
            <a:noFill/>
          </p:spPr>
          <p:txBody>
            <a:bodyPr wrap="square" rtlCol="0" anchor="ctr" anchorCtr="0">
              <a:normAutofit fontScale="97500"/>
            </a:bodyPr>
            <a:lstStyle/>
            <a:p>
              <a:pPr>
                <a:lnSpc>
                  <a:spcPct val="110000"/>
                </a:lnSpc>
              </a:pPr>
              <a:r>
                <a:rPr lang="en-US" altLang="zh-CN" sz="1600" dirty="0">
                  <a:solidFill>
                    <a:schemeClr val="tx1">
                      <a:lumMod val="65000"/>
                      <a:lumOff val="35000"/>
                    </a:schemeClr>
                  </a:solidFill>
                </a:rPr>
                <a:t>通过添加少量的C ++代码来实现必需块的扩展</a:t>
              </a:r>
              <a:r>
                <a:rPr lang="zh-CN" altLang="en-US" sz="1600" dirty="0">
                  <a:solidFill>
                    <a:schemeClr val="tx1">
                      <a:lumMod val="65000"/>
                      <a:lumOff val="35000"/>
                    </a:schemeClr>
                  </a:solidFill>
                </a:rPr>
                <a:t>。</a:t>
              </a:r>
            </a:p>
          </p:txBody>
        </p:sp>
      </p:grpSp>
      <p:sp>
        <p:nvSpPr>
          <p:cNvPr id="2050" name=" 2050"/>
          <p:cNvSpPr/>
          <p:nvPr/>
        </p:nvSpPr>
        <p:spPr bwMode="auto">
          <a:xfrm>
            <a:off x="3144520" y="3269615"/>
            <a:ext cx="511175" cy="494030"/>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98395" cy="483235"/>
          </a:xfrm>
          <a:prstGeom prst="rect">
            <a:avLst/>
          </a:prstGeom>
          <a:noFill/>
        </p:spPr>
        <p:txBody>
          <a:bodyPr wrap="none" rtlCol="0">
            <a:spAutoFit/>
          </a:bodyPr>
          <a:lstStyle/>
          <a:p>
            <a:pPr algn="l"/>
            <a:r>
              <a:rPr lang="en-US" altLang="zh-CN" sz="2400" b="1" spc="225" dirty="0" smtClean="0">
                <a:solidFill>
                  <a:prstClr val="white"/>
                </a:solidFill>
                <a:sym typeface="+mn-ea"/>
              </a:rPr>
              <a:t>6.4</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软硬件实现</a:t>
            </a:r>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pPr algn="l"/>
            <a:r>
              <a:rPr lang="zh-CN" altLang="en-US" sz="1400" dirty="0" smtClean="0">
                <a:solidFill>
                  <a:prstClr val="white"/>
                </a:solidFill>
                <a:sym typeface="+mn-ea"/>
              </a:rPr>
              <a:t>第六章 深度学习</a:t>
            </a:r>
            <a:endParaRPr lang="zh-CN" altLang="en-US" sz="1400" dirty="0">
              <a:solidFill>
                <a:prstClr val="white"/>
              </a:solidFill>
            </a:endParaRPr>
          </a:p>
        </p:txBody>
      </p:sp>
      <p:sp>
        <p:nvSpPr>
          <p:cNvPr id="23" name="文本框 40"/>
          <p:cNvSpPr txBox="1"/>
          <p:nvPr/>
        </p:nvSpPr>
        <p:spPr>
          <a:xfrm>
            <a:off x="399253" y="838200"/>
            <a:ext cx="2590774" cy="369332"/>
          </a:xfrm>
          <a:prstGeom prst="rect">
            <a:avLst/>
          </a:prstGeom>
          <a:noFill/>
        </p:spPr>
        <p:txBody>
          <a:bodyPr wrap="none" rtlCol="0">
            <a:spAutoFit/>
          </a:bodyPr>
          <a:lstStyle/>
          <a:p>
            <a:pPr algn="l"/>
            <a:r>
              <a:rPr lang="en-US" altLang="zh-CN" b="1" dirty="0" smtClean="0">
                <a:solidFill>
                  <a:srgbClr val="3D89BC"/>
                </a:solidFill>
                <a:sym typeface="+mn-ea"/>
              </a:rPr>
              <a:t>6.4.3其他深度学习软件</a:t>
            </a:r>
            <a:endParaRPr lang="zh-CN" altLang="en-US" b="1" dirty="0">
              <a:solidFill>
                <a:srgbClr val="3D89BC"/>
              </a:solidFill>
            </a:endParaRP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39</a:t>
            </a:fld>
            <a:endParaRPr lang="zh-CN" altLang="en-US" dirty="0"/>
          </a:p>
        </p:txBody>
      </p:sp>
      <p:sp>
        <p:nvSpPr>
          <p:cNvPr id="12" name="文本框 11"/>
          <p:cNvSpPr txBox="1"/>
          <p:nvPr/>
        </p:nvSpPr>
        <p:spPr>
          <a:xfrm>
            <a:off x="1202055" y="1544955"/>
            <a:ext cx="2725420" cy="369332"/>
          </a:xfrm>
          <a:prstGeom prst="rect">
            <a:avLst/>
          </a:prstGeom>
          <a:noFill/>
        </p:spPr>
        <p:txBody>
          <a:bodyPr wrap="squar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MXNet的</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个主要特点：</a:t>
            </a:r>
          </a:p>
        </p:txBody>
      </p:sp>
      <p:sp>
        <p:nvSpPr>
          <p:cNvPr id="11" name="文本框 10"/>
          <p:cNvSpPr txBox="1"/>
          <p:nvPr/>
        </p:nvSpPr>
        <p:spPr>
          <a:xfrm>
            <a:off x="1202055" y="2133600"/>
            <a:ext cx="6786245" cy="2677656"/>
          </a:xfrm>
          <a:prstGeom prst="rect">
            <a:avLst/>
          </a:prstGeom>
          <a:noFill/>
        </p:spPr>
        <p:txBody>
          <a:bodyPr wrap="square" rtlCol="0">
            <a:spAutoFit/>
          </a:bodyPr>
          <a:lstStyle/>
          <a:p>
            <a:pPr>
              <a:lnSpc>
                <a:spcPct val="150000"/>
              </a:lnSpc>
            </a:pPr>
            <a:r>
              <a:rPr lang="zh-CN" altLang="en-US" sz="1600" dirty="0"/>
              <a:t>（1）其设计说明可以被重新应用到其他深度学习项目中。</a:t>
            </a:r>
          </a:p>
          <a:p>
            <a:pPr>
              <a:lnSpc>
                <a:spcPct val="150000"/>
              </a:lnSpc>
            </a:pPr>
            <a:r>
              <a:rPr lang="zh-CN" altLang="en-US" sz="1600" dirty="0"/>
              <a:t>（2）任意计算图的灵活配置。</a:t>
            </a:r>
          </a:p>
          <a:p>
            <a:pPr>
              <a:lnSpc>
                <a:spcPct val="150000"/>
              </a:lnSpc>
            </a:pPr>
            <a:r>
              <a:rPr lang="zh-CN" altLang="en-US" sz="1600" dirty="0"/>
              <a:t>（3）整合了各种编程方法的优势，最大限度地提高灵活性和效率。</a:t>
            </a:r>
          </a:p>
          <a:p>
            <a:pPr>
              <a:lnSpc>
                <a:spcPct val="150000"/>
              </a:lnSpc>
            </a:pPr>
            <a:r>
              <a:rPr lang="zh-CN" altLang="en-US" sz="1600" dirty="0"/>
              <a:t>（4）轻量、高效的内存，以及支持便携式的智能设备，如手机等。</a:t>
            </a:r>
          </a:p>
          <a:p>
            <a:pPr>
              <a:lnSpc>
                <a:spcPct val="150000"/>
              </a:lnSpc>
            </a:pPr>
            <a:r>
              <a:rPr lang="zh-CN" altLang="en-US" sz="1600" dirty="0"/>
              <a:t>（5）多GPU扩展和分布式的自动并行化设置。</a:t>
            </a:r>
          </a:p>
          <a:p>
            <a:pPr>
              <a:lnSpc>
                <a:spcPct val="150000"/>
              </a:lnSpc>
            </a:pPr>
            <a:r>
              <a:rPr lang="zh-CN" altLang="en-US" sz="1600" dirty="0"/>
              <a:t>（6）支持Python、R、C++和Julia。</a:t>
            </a:r>
          </a:p>
          <a:p>
            <a:pPr>
              <a:lnSpc>
                <a:spcPct val="150000"/>
              </a:lnSpc>
            </a:pPr>
            <a:r>
              <a:rPr lang="zh-CN" altLang="en-US" sz="1600" dirty="0"/>
              <a:t>（7）对云计算友好，直接兼容S3、HDFS和Azure。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398270" cy="483235"/>
          </a:xfrm>
          <a:prstGeom prst="rect">
            <a:avLst/>
          </a:prstGeom>
          <a:noFill/>
        </p:spPr>
        <p:txBody>
          <a:bodyPr wrap="none" rtlCol="0">
            <a:spAutoFit/>
          </a:bodyPr>
          <a:lstStyle/>
          <a:p>
            <a:pPr algn="l"/>
            <a:r>
              <a:rPr lang="en-US" altLang="zh-CN" sz="2400" b="1" spc="225" dirty="0" smtClean="0">
                <a:solidFill>
                  <a:prstClr val="white"/>
                </a:solidFill>
              </a:rPr>
              <a:t>6.1</a:t>
            </a:r>
            <a:r>
              <a:rPr lang="zh-CN" altLang="en-US" sz="2400" b="1" spc="225" dirty="0">
                <a:solidFill>
                  <a:schemeClr val="bg1"/>
                </a:solidFill>
                <a:latin typeface="微软雅黑" panose="020B0503020204020204" pitchFamily="34" charset="-122"/>
                <a:ea typeface="微软雅黑" panose="020B0503020204020204" pitchFamily="34" charset="-122"/>
                <a:sym typeface="+mn-ea"/>
              </a:rPr>
              <a:t>概述</a:t>
            </a:r>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pic>
        <p:nvPicPr>
          <p:cNvPr id="39"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4</a:t>
            </a:fld>
            <a:endParaRPr lang="zh-CN" altLang="en-US" dirty="0"/>
          </a:p>
        </p:txBody>
      </p:sp>
      <p:sp>
        <p:nvSpPr>
          <p:cNvPr id="15" name="矩形 14"/>
          <p:cNvSpPr/>
          <p:nvPr/>
        </p:nvSpPr>
        <p:spPr>
          <a:xfrm>
            <a:off x="338712" y="1170111"/>
            <a:ext cx="8452508" cy="4522470"/>
          </a:xfrm>
          <a:prstGeom prst="rect">
            <a:avLst/>
          </a:prstGeom>
        </p:spPr>
        <p:txBody>
          <a:bodyPr wrap="square">
            <a:spAutoFit/>
          </a:bodyPr>
          <a:lstStyle/>
          <a:p>
            <a:pPr>
              <a:lnSpc>
                <a:spcPct val="150000"/>
              </a:lnSpc>
            </a:pPr>
            <a:r>
              <a:rPr lang="zh-CN" altLang="zh-CN" sz="1600" b="1" dirty="0">
                <a:solidFill>
                  <a:srgbClr val="3D89BC"/>
                </a:solidFill>
              </a:rPr>
              <a:t>深度学习（</a:t>
            </a:r>
            <a:r>
              <a:rPr lang="en-US" altLang="zh-CN" sz="1600" b="1" dirty="0">
                <a:solidFill>
                  <a:srgbClr val="3D89BC"/>
                </a:solidFill>
              </a:rPr>
              <a:t>Deep Learning</a:t>
            </a:r>
            <a:r>
              <a:rPr lang="zh-CN" altLang="zh-CN" sz="1600" b="1" dirty="0">
                <a:solidFill>
                  <a:srgbClr val="3D89BC"/>
                </a:solidFill>
              </a:rPr>
              <a:t>）</a:t>
            </a:r>
            <a:r>
              <a:rPr lang="zh-CN" altLang="zh-CN" sz="1600" dirty="0"/>
              <a:t>的概念是由</a:t>
            </a:r>
            <a:r>
              <a:rPr lang="en-US" altLang="zh-CN" sz="1600" dirty="0"/>
              <a:t>Hinton</a:t>
            </a:r>
            <a:r>
              <a:rPr lang="zh-CN" altLang="zh-CN" sz="1600" dirty="0"/>
              <a:t>、</a:t>
            </a:r>
            <a:r>
              <a:rPr lang="en-US" altLang="zh-CN" sz="1600" dirty="0"/>
              <a:t>Yoshua Bengio</a:t>
            </a:r>
            <a:r>
              <a:rPr lang="zh-CN" altLang="zh-CN" sz="1600" dirty="0"/>
              <a:t>和</a:t>
            </a:r>
            <a:r>
              <a:rPr lang="en-US" altLang="zh-CN" sz="1600" dirty="0"/>
              <a:t>Yann Lecun</a:t>
            </a:r>
            <a:r>
              <a:rPr lang="zh-CN" altLang="zh-CN" sz="1600" dirty="0"/>
              <a:t>等人提出的，涉及神经网络、图建模、人工智能、模式识别、最优化理论和信号处理等领域。由于深度学习在各类竞赛中，相对于传统方法有着显著的性能提升，越来越多的学术机构和企业把目光转向了深度学习</a:t>
            </a:r>
            <a:r>
              <a:rPr lang="zh-CN" altLang="zh-CN" sz="1600" dirty="0" smtClean="0"/>
              <a:t>领域</a:t>
            </a:r>
            <a:r>
              <a:rPr lang="zh-CN" altLang="en-US" sz="1600" dirty="0" smtClean="0"/>
              <a:t>。例如：</a:t>
            </a:r>
            <a:endParaRPr lang="en-US" altLang="zh-CN" sz="1600" dirty="0" smtClean="0"/>
          </a:p>
          <a:p>
            <a:pPr>
              <a:lnSpc>
                <a:spcPct val="150000"/>
              </a:lnSpc>
            </a:pPr>
            <a:endParaRPr lang="en-US" altLang="zh-CN" sz="1600" dirty="0" smtClean="0"/>
          </a:p>
          <a:p>
            <a:pPr>
              <a:lnSpc>
                <a:spcPct val="150000"/>
              </a:lnSpc>
            </a:pPr>
            <a:endParaRPr lang="en-US" altLang="zh-CN" sz="1050" dirty="0" smtClean="0"/>
          </a:p>
          <a:p>
            <a:pPr marL="285750" indent="-285750" fontAlgn="auto">
              <a:lnSpc>
                <a:spcPct val="200000"/>
              </a:lnSpc>
              <a:buClr>
                <a:srgbClr val="3D89BC"/>
              </a:buClr>
              <a:buFont typeface="Wingdings" panose="05000000000000000000" pitchFamily="2" charset="2"/>
              <a:buChar char="u"/>
            </a:pPr>
            <a:r>
              <a:rPr lang="en-US" altLang="zh-CN" sz="1400" dirty="0" smtClean="0"/>
              <a:t>2010</a:t>
            </a:r>
            <a:r>
              <a:rPr lang="zh-CN" altLang="zh-CN" sz="1400" dirty="0"/>
              <a:t>年美国国防部</a:t>
            </a:r>
            <a:r>
              <a:rPr lang="en-US" altLang="zh-CN" sz="1400" dirty="0"/>
              <a:t>DARPA</a:t>
            </a:r>
            <a:r>
              <a:rPr lang="zh-CN" altLang="zh-CN" sz="1400" dirty="0"/>
              <a:t>首次资助深度学习</a:t>
            </a:r>
            <a:r>
              <a:rPr lang="zh-CN" altLang="zh-CN" sz="1400" dirty="0" smtClean="0"/>
              <a:t>项目</a:t>
            </a:r>
            <a:r>
              <a:rPr lang="zh-CN" altLang="en-US" sz="1400" dirty="0"/>
              <a:t>；</a:t>
            </a:r>
            <a:endParaRPr lang="en-US" altLang="zh-CN" sz="1400" dirty="0" smtClean="0"/>
          </a:p>
          <a:p>
            <a:pPr marL="285750" indent="-285750" fontAlgn="auto">
              <a:lnSpc>
                <a:spcPct val="200000"/>
              </a:lnSpc>
              <a:buClr>
                <a:srgbClr val="3D89BC"/>
              </a:buClr>
              <a:buFont typeface="Wingdings" panose="05000000000000000000" pitchFamily="2" charset="2"/>
              <a:buChar char="u"/>
            </a:pPr>
            <a:r>
              <a:rPr lang="en-US" altLang="zh-CN" sz="1400" dirty="0" smtClean="0"/>
              <a:t>2012</a:t>
            </a:r>
            <a:r>
              <a:rPr lang="zh-CN" altLang="zh-CN" sz="1400" dirty="0"/>
              <a:t>年</a:t>
            </a:r>
            <a:r>
              <a:rPr lang="en-US" altLang="zh-CN" sz="1400" dirty="0"/>
              <a:t>11</a:t>
            </a:r>
            <a:r>
              <a:rPr lang="zh-CN" altLang="zh-CN" sz="1400" dirty="0"/>
              <a:t>月，微软在天津展示了全自动同声传译系统，用英文演讲，采用深度学习作为支撑，后台计算机自动完成了语音识别、中英机器翻译和中文</a:t>
            </a:r>
            <a:r>
              <a:rPr lang="zh-CN" altLang="zh-CN" sz="1400" dirty="0" smtClean="0"/>
              <a:t>语音合成</a:t>
            </a:r>
            <a:r>
              <a:rPr lang="zh-CN" altLang="en-US" sz="1400" dirty="0"/>
              <a:t>；</a:t>
            </a:r>
            <a:endParaRPr lang="en-US" altLang="zh-CN" sz="1400" dirty="0" smtClean="0"/>
          </a:p>
          <a:p>
            <a:pPr marL="285750" indent="-285750" fontAlgn="auto">
              <a:lnSpc>
                <a:spcPct val="200000"/>
              </a:lnSpc>
              <a:buClr>
                <a:srgbClr val="3D89BC"/>
              </a:buClr>
              <a:buFont typeface="Wingdings" panose="05000000000000000000" pitchFamily="2" charset="2"/>
              <a:buChar char="u"/>
            </a:pPr>
            <a:r>
              <a:rPr lang="en-US" altLang="zh-CN" sz="1400" dirty="0" smtClean="0"/>
              <a:t>2013</a:t>
            </a:r>
            <a:r>
              <a:rPr lang="zh-CN" altLang="zh-CN" sz="1400" dirty="0"/>
              <a:t>年</a:t>
            </a:r>
            <a:r>
              <a:rPr lang="en-US" altLang="zh-CN" sz="1400" dirty="0"/>
              <a:t>1</a:t>
            </a:r>
            <a:r>
              <a:rPr lang="zh-CN" altLang="zh-CN" sz="1400" dirty="0"/>
              <a:t>月，百度创始人宣布成立百度研究院，其中第一个成立的就是</a:t>
            </a:r>
            <a:r>
              <a:rPr lang="zh-CN" altLang="zh-CN" sz="1400" dirty="0" smtClean="0"/>
              <a:t>“深度学习研究所”</a:t>
            </a:r>
            <a:r>
              <a:rPr lang="zh-CN" altLang="en-US" sz="1400" dirty="0" smtClean="0"/>
              <a:t>；</a:t>
            </a:r>
            <a:endParaRPr lang="en-US" altLang="zh-CN" sz="1400" dirty="0" smtClean="0"/>
          </a:p>
          <a:p>
            <a:pPr marL="285750" indent="-285750" fontAlgn="auto">
              <a:lnSpc>
                <a:spcPct val="200000"/>
              </a:lnSpc>
              <a:buClr>
                <a:srgbClr val="3D89BC"/>
              </a:buClr>
              <a:buFont typeface="Wingdings" panose="05000000000000000000" pitchFamily="2" charset="2"/>
              <a:buChar char="u"/>
            </a:pPr>
            <a:r>
              <a:rPr lang="en-US" altLang="zh-CN" sz="1400" dirty="0" smtClean="0"/>
              <a:t>2013</a:t>
            </a:r>
            <a:r>
              <a:rPr lang="zh-CN" altLang="zh-CN" sz="1400" dirty="0"/>
              <a:t>年</a:t>
            </a:r>
            <a:r>
              <a:rPr lang="en-US" altLang="zh-CN" sz="1400" dirty="0"/>
              <a:t>4</a:t>
            </a:r>
            <a:r>
              <a:rPr lang="zh-CN" altLang="zh-CN" sz="1400" dirty="0"/>
              <a:t>月，《麻省理工学院技术评论》杂志将深度学习列为</a:t>
            </a:r>
            <a:r>
              <a:rPr lang="en-US" altLang="zh-CN" sz="1400" dirty="0"/>
              <a:t>2013</a:t>
            </a:r>
            <a:r>
              <a:rPr lang="zh-CN" altLang="zh-CN" sz="1400" dirty="0"/>
              <a:t>年十大突破性技术之首</a:t>
            </a:r>
            <a:r>
              <a:rPr lang="zh-CN" altLang="zh-CN" sz="1400" dirty="0" smtClean="0"/>
              <a:t>。</a:t>
            </a:r>
            <a:endParaRPr lang="en-US" altLang="zh-CN" sz="1400" dirty="0" smtClean="0"/>
          </a:p>
          <a:p>
            <a:pPr>
              <a:lnSpc>
                <a:spcPct val="150000"/>
              </a:lnSpc>
              <a:buClr>
                <a:srgbClr val="3D89BC"/>
              </a:buClr>
            </a:pPr>
            <a:endParaRPr lang="zh-CN" altLang="zh-CN" sz="1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98395" cy="483235"/>
          </a:xfrm>
          <a:prstGeom prst="rect">
            <a:avLst/>
          </a:prstGeom>
          <a:noFill/>
        </p:spPr>
        <p:txBody>
          <a:bodyPr wrap="none" rtlCol="0">
            <a:spAutoFit/>
          </a:bodyPr>
          <a:lstStyle/>
          <a:p>
            <a:pPr algn="l"/>
            <a:r>
              <a:rPr lang="en-US" altLang="zh-CN" sz="2400" b="1" spc="225" dirty="0" smtClean="0">
                <a:solidFill>
                  <a:prstClr val="white"/>
                </a:solidFill>
                <a:sym typeface="+mn-ea"/>
              </a:rPr>
              <a:t>6.4</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软硬件实现</a:t>
            </a:r>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pPr algn="l"/>
            <a:r>
              <a:rPr lang="zh-CN" altLang="en-US" sz="1400" dirty="0" smtClean="0">
                <a:solidFill>
                  <a:prstClr val="white"/>
                </a:solidFill>
                <a:sym typeface="+mn-ea"/>
              </a:rPr>
              <a:t>第六章 深度学习</a:t>
            </a:r>
            <a:endParaRPr lang="zh-CN" altLang="en-US" sz="1400" dirty="0">
              <a:solidFill>
                <a:prstClr val="white"/>
              </a:solidFill>
            </a:endParaRPr>
          </a:p>
        </p:txBody>
      </p:sp>
      <p:sp>
        <p:nvSpPr>
          <p:cNvPr id="23" name="文本框 40"/>
          <p:cNvSpPr txBox="1"/>
          <p:nvPr/>
        </p:nvSpPr>
        <p:spPr>
          <a:xfrm>
            <a:off x="399253" y="838200"/>
            <a:ext cx="2590774" cy="369332"/>
          </a:xfrm>
          <a:prstGeom prst="rect">
            <a:avLst/>
          </a:prstGeom>
          <a:noFill/>
        </p:spPr>
        <p:txBody>
          <a:bodyPr wrap="none" rtlCol="0">
            <a:spAutoFit/>
          </a:bodyPr>
          <a:lstStyle/>
          <a:p>
            <a:pPr algn="l"/>
            <a:r>
              <a:rPr lang="en-US" altLang="zh-CN" b="1" dirty="0" smtClean="0">
                <a:solidFill>
                  <a:srgbClr val="3D89BC"/>
                </a:solidFill>
                <a:sym typeface="+mn-ea"/>
              </a:rPr>
              <a:t>6.4.3其他深度学习软件</a:t>
            </a:r>
            <a:endParaRPr lang="zh-CN" altLang="en-US" b="1" dirty="0">
              <a:solidFill>
                <a:srgbClr val="3D89BC"/>
              </a:solidFill>
            </a:endParaRP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2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40</a:t>
            </a:fld>
            <a:endParaRPr lang="zh-CN" altLang="en-US" dirty="0"/>
          </a:p>
        </p:txBody>
      </p:sp>
      <p:sp>
        <p:nvSpPr>
          <p:cNvPr id="11" name="任意多边形 10"/>
          <p:cNvSpPr/>
          <p:nvPr>
            <p:custDataLst>
              <p:tags r:id="rId1"/>
            </p:custDataLst>
          </p:nvPr>
        </p:nvSpPr>
        <p:spPr>
          <a:xfrm>
            <a:off x="1969770" y="1378585"/>
            <a:ext cx="2425700" cy="4469765"/>
          </a:xfrm>
          <a:custGeom>
            <a:avLst/>
            <a:gdLst>
              <a:gd name="connsiteX0" fmla="*/ 140677 w 1784838"/>
              <a:gd name="connsiteY0" fmla="*/ 0 h 3288322"/>
              <a:gd name="connsiteX1" fmla="*/ 1784838 w 1784838"/>
              <a:gd name="connsiteY1" fmla="*/ 1644161 h 3288322"/>
              <a:gd name="connsiteX2" fmla="*/ 140677 w 1784838"/>
              <a:gd name="connsiteY2" fmla="*/ 3288322 h 3288322"/>
              <a:gd name="connsiteX3" fmla="*/ 0 w 1784838"/>
              <a:gd name="connsiteY3" fmla="*/ 3281219 h 3288322"/>
              <a:gd name="connsiteX4" fmla="*/ 27428 w 1784838"/>
              <a:gd name="connsiteY4" fmla="*/ 3279834 h 3288322"/>
              <a:gd name="connsiteX5" fmla="*/ 1503483 w 1784838"/>
              <a:gd name="connsiteY5" fmla="*/ 1644161 h 3288322"/>
              <a:gd name="connsiteX6" fmla="*/ 27428 w 1784838"/>
              <a:gd name="connsiteY6" fmla="*/ 8489 h 3288322"/>
              <a:gd name="connsiteX7" fmla="*/ 0 w 1784838"/>
              <a:gd name="connsiteY7" fmla="*/ 7104 h 328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4838" h="3288322">
                <a:moveTo>
                  <a:pt x="140677" y="0"/>
                </a:moveTo>
                <a:cubicBezTo>
                  <a:pt x="1048722" y="0"/>
                  <a:pt x="1784838" y="736116"/>
                  <a:pt x="1784838" y="1644161"/>
                </a:cubicBezTo>
                <a:cubicBezTo>
                  <a:pt x="1784838" y="2552206"/>
                  <a:pt x="1048722" y="3288322"/>
                  <a:pt x="140677" y="3288322"/>
                </a:cubicBezTo>
                <a:lnTo>
                  <a:pt x="0" y="3281219"/>
                </a:lnTo>
                <a:lnTo>
                  <a:pt x="27428" y="3279834"/>
                </a:lnTo>
                <a:cubicBezTo>
                  <a:pt x="856506" y="3195636"/>
                  <a:pt x="1503483" y="2495453"/>
                  <a:pt x="1503483" y="1644161"/>
                </a:cubicBezTo>
                <a:cubicBezTo>
                  <a:pt x="1503483" y="792869"/>
                  <a:pt x="856506" y="92686"/>
                  <a:pt x="27428" y="8489"/>
                </a:cubicBezTo>
                <a:lnTo>
                  <a:pt x="0" y="7104"/>
                </a:lnTo>
                <a:close/>
              </a:path>
            </a:pathLst>
          </a:custGeom>
          <a:solidFill>
            <a:schemeClr val="accent1"/>
          </a:solidFill>
        </p:spPr>
        <p:txBody>
          <a:bodyPr rot="0" spcFirstLastPara="0" vertOverflow="overflow" horzOverflow="overflow" vert="horz" wrap="square" lIns="91440" tIns="45720" rIns="432000" bIns="45720" numCol="1" spcCol="0" rtlCol="0" fromWordArt="0" anchor="ctr" anchorCtr="0" forceAA="0" compatLnSpc="1">
            <a:normAutofit/>
          </a:bodyPr>
          <a:lstStyle/>
          <a:p>
            <a:pPr algn="ctr">
              <a:lnSpc>
                <a:spcPct val="130000"/>
              </a:lnSpc>
            </a:pPr>
            <a:r>
              <a:rPr lang="da-DK"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Theano</a:t>
            </a:r>
            <a:r>
              <a:rPr lang="zh-CN" altLang="da-DK" sz="20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的</a:t>
            </a:r>
            <a:r>
              <a:rPr lang="en-US" altLang="da-DK" sz="20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6</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个</a:t>
            </a:r>
          </a:p>
          <a:p>
            <a:pPr algn="ctr">
              <a:lnSpc>
                <a:spcPct val="130000"/>
              </a:lnSpc>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主要</a:t>
            </a:r>
            <a:r>
              <a:rPr lang="da-DK"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特点</a:t>
            </a:r>
          </a:p>
        </p:txBody>
      </p:sp>
      <p:grpSp>
        <p:nvGrpSpPr>
          <p:cNvPr id="27" name="组合 26"/>
          <p:cNvGrpSpPr/>
          <p:nvPr>
            <p:custDataLst>
              <p:tags r:id="rId2"/>
            </p:custDataLst>
          </p:nvPr>
        </p:nvGrpSpPr>
        <p:grpSpPr>
          <a:xfrm>
            <a:off x="3384550" y="1377950"/>
            <a:ext cx="4030345" cy="497205"/>
            <a:chOff x="3756887" y="1435112"/>
            <a:chExt cx="4350195" cy="537016"/>
          </a:xfrm>
        </p:grpSpPr>
        <p:sp>
          <p:nvSpPr>
            <p:cNvPr id="12" name="椭圆 11"/>
            <p:cNvSpPr/>
            <p:nvPr>
              <p:custDataLst>
                <p:tags r:id="rId18"/>
              </p:custDataLst>
            </p:nvPr>
          </p:nvSpPr>
          <p:spPr>
            <a:xfrm>
              <a:off x="3756887" y="1435798"/>
              <a:ext cx="536330" cy="536330"/>
            </a:xfrm>
            <a:prstGeom prst="ellipse">
              <a:avLst/>
            </a:prstGeom>
            <a:solidFill>
              <a:schemeClr val="accent1">
                <a:lumMod val="60000"/>
                <a:lumOff val="40000"/>
              </a:schemeClr>
            </a:solidFill>
          </p:spPr>
          <p:txBody>
            <a:bodyPr rot="0" spcFirstLastPara="0" vertOverflow="overflow" horzOverflow="overflow" vert="horz" wrap="square" lIns="91440" tIns="0" rIns="0" bIns="0" numCol="1" spcCol="0" rtlCol="0" fromWordArt="0" anchor="ctr" anchorCtr="0" forceAA="0" compatLnSpc="1">
              <a:normAutofit fontScale="90000"/>
            </a:bodyPr>
            <a:lstStyle/>
            <a:p>
              <a:pPr algn="just"/>
              <a:r>
                <a:rPr lang="en-US" altLang="zh-CN" b="1" dirty="0" smtClean="0">
                  <a:solidFill>
                    <a:schemeClr val="bg1"/>
                  </a:solidFill>
                  <a:sym typeface="Arial" panose="020B0604020202020204" pitchFamily="34" charset="0"/>
                </a:rPr>
                <a:t>01</a:t>
              </a:r>
              <a:endParaRPr lang="zh-CN" altLang="en-US" b="1" dirty="0" err="1" smtClean="0">
                <a:solidFill>
                  <a:schemeClr val="bg1"/>
                </a:solidFill>
                <a:sym typeface="Arial" panose="020B0604020202020204" pitchFamily="34" charset="0"/>
              </a:endParaRPr>
            </a:p>
          </p:txBody>
        </p:sp>
        <p:sp>
          <p:nvSpPr>
            <p:cNvPr id="13" name="矩形 12"/>
            <p:cNvSpPr/>
            <p:nvPr>
              <p:custDataLst>
                <p:tags r:id="rId19"/>
              </p:custDataLst>
            </p:nvPr>
          </p:nvSpPr>
          <p:spPr>
            <a:xfrm>
              <a:off x="4293550" y="1435112"/>
              <a:ext cx="3813532" cy="537016"/>
            </a:xfrm>
            <a:prstGeom prst="rect">
              <a:avLst/>
            </a:prstGeom>
          </p:spPr>
          <p:txBody>
            <a:bodyPr wrap="none" anchor="ctr" anchorCtr="0">
              <a:normAutofit/>
            </a:bodyPr>
            <a:lstStyle/>
            <a:p>
              <a:pPr algn="just"/>
              <a:r>
                <a:rPr lang="da-DK" altLang="zh-CN" sz="1600" kern="0" dirty="0" smtClean="0">
                  <a:sym typeface="Arial" panose="020B0604020202020204" pitchFamily="34" charset="0"/>
                </a:rPr>
                <a:t>与NumPy紧密相关</a:t>
              </a:r>
              <a:endParaRPr lang="zh-CN" altLang="da-DK" sz="1600" kern="0" dirty="0" smtClean="0">
                <a:sym typeface="Arial" panose="020B0604020202020204" pitchFamily="34" charset="0"/>
              </a:endParaRPr>
            </a:p>
          </p:txBody>
        </p:sp>
      </p:grpSp>
      <p:grpSp>
        <p:nvGrpSpPr>
          <p:cNvPr id="28" name="组合 27"/>
          <p:cNvGrpSpPr/>
          <p:nvPr>
            <p:custDataLst>
              <p:tags r:id="rId3"/>
            </p:custDataLst>
          </p:nvPr>
        </p:nvGrpSpPr>
        <p:grpSpPr>
          <a:xfrm>
            <a:off x="4065905" y="2172335"/>
            <a:ext cx="4030345" cy="497840"/>
            <a:chOff x="3756887" y="2304456"/>
            <a:chExt cx="4350195" cy="537702"/>
          </a:xfrm>
        </p:grpSpPr>
        <p:sp>
          <p:nvSpPr>
            <p:cNvPr id="14" name="椭圆 13"/>
            <p:cNvSpPr/>
            <p:nvPr>
              <p:custDataLst>
                <p:tags r:id="rId16"/>
              </p:custDataLst>
            </p:nvPr>
          </p:nvSpPr>
          <p:spPr>
            <a:xfrm>
              <a:off x="3756887" y="2305142"/>
              <a:ext cx="536330" cy="536330"/>
            </a:xfrm>
            <a:prstGeom prst="ellipse">
              <a:avLst/>
            </a:prstGeom>
            <a:solidFill>
              <a:schemeClr val="accent1">
                <a:lumMod val="60000"/>
                <a:lumOff val="40000"/>
              </a:schemeClr>
            </a:solidFill>
          </p:spPr>
          <p:txBody>
            <a:bodyPr rot="0" spcFirstLastPara="0" vertOverflow="overflow" horzOverflow="overflow" vert="horz" wrap="square" lIns="91440" tIns="0" rIns="0" bIns="0" numCol="1" spcCol="0" rtlCol="0" fromWordArt="0" anchor="ctr" anchorCtr="0" forceAA="0" compatLnSpc="1">
              <a:normAutofit fontScale="90000"/>
            </a:bodyPr>
            <a:lstStyle/>
            <a:p>
              <a:pPr algn="just"/>
              <a:r>
                <a:rPr lang="en-US" altLang="zh-CN" b="1" dirty="0" smtClean="0">
                  <a:solidFill>
                    <a:schemeClr val="bg1"/>
                  </a:solidFill>
                  <a:sym typeface="Arial" panose="020B0604020202020204" pitchFamily="34" charset="0"/>
                </a:rPr>
                <a:t>02</a:t>
              </a:r>
              <a:endParaRPr lang="zh-CN" altLang="en-US" b="1" dirty="0" err="1" smtClean="0">
                <a:solidFill>
                  <a:schemeClr val="bg1"/>
                </a:solidFill>
                <a:sym typeface="Arial" panose="020B0604020202020204" pitchFamily="34" charset="0"/>
              </a:endParaRPr>
            </a:p>
          </p:txBody>
        </p:sp>
        <p:sp>
          <p:nvSpPr>
            <p:cNvPr id="15" name="矩形 14"/>
            <p:cNvSpPr/>
            <p:nvPr>
              <p:custDataLst>
                <p:tags r:id="rId17"/>
              </p:custDataLst>
            </p:nvPr>
          </p:nvSpPr>
          <p:spPr>
            <a:xfrm>
              <a:off x="4293550" y="2304456"/>
              <a:ext cx="3813532" cy="537702"/>
            </a:xfrm>
            <a:prstGeom prst="rect">
              <a:avLst/>
            </a:prstGeom>
          </p:spPr>
          <p:txBody>
            <a:bodyPr wrap="none" anchor="ctr" anchorCtr="0">
              <a:normAutofit/>
            </a:bodyPr>
            <a:lstStyle/>
            <a:p>
              <a:pPr algn="just"/>
              <a:r>
                <a:rPr lang="da-DK" altLang="zh-CN" sz="1600" kern="0" dirty="0" smtClean="0">
                  <a:sym typeface="Arial" panose="020B0604020202020204" pitchFamily="34" charset="0"/>
                </a:rPr>
                <a:t>透明地使用GPU</a:t>
              </a:r>
              <a:endParaRPr lang="zh-CN" altLang="da-DK" sz="1600" kern="0" dirty="0" smtClean="0">
                <a:sym typeface="Arial" panose="020B0604020202020204" pitchFamily="34" charset="0"/>
              </a:endParaRPr>
            </a:p>
          </p:txBody>
        </p:sp>
      </p:grpSp>
      <p:grpSp>
        <p:nvGrpSpPr>
          <p:cNvPr id="29" name="组合 28"/>
          <p:cNvGrpSpPr/>
          <p:nvPr>
            <p:custDataLst>
              <p:tags r:id="rId4"/>
            </p:custDataLst>
          </p:nvPr>
        </p:nvGrpSpPr>
        <p:grpSpPr>
          <a:xfrm>
            <a:off x="4355465" y="2967355"/>
            <a:ext cx="4030345" cy="497205"/>
            <a:chOff x="3756887" y="3173800"/>
            <a:chExt cx="4350195" cy="537016"/>
          </a:xfrm>
        </p:grpSpPr>
        <p:sp>
          <p:nvSpPr>
            <p:cNvPr id="16" name="椭圆 15"/>
            <p:cNvSpPr/>
            <p:nvPr>
              <p:custDataLst>
                <p:tags r:id="rId14"/>
              </p:custDataLst>
            </p:nvPr>
          </p:nvSpPr>
          <p:spPr>
            <a:xfrm>
              <a:off x="3756887" y="3174486"/>
              <a:ext cx="536330" cy="536330"/>
            </a:xfrm>
            <a:prstGeom prst="ellipse">
              <a:avLst/>
            </a:prstGeom>
            <a:solidFill>
              <a:schemeClr val="accent1">
                <a:lumMod val="60000"/>
                <a:lumOff val="40000"/>
              </a:schemeClr>
            </a:solidFill>
          </p:spPr>
          <p:txBody>
            <a:bodyPr rot="0" spcFirstLastPara="0" vertOverflow="overflow" horzOverflow="overflow" vert="horz" wrap="square" lIns="91440" tIns="0" rIns="0" bIns="0" numCol="1" spcCol="0" rtlCol="0" fromWordArt="0" anchor="ctr" anchorCtr="0" forceAA="0" compatLnSpc="1">
              <a:normAutofit fontScale="90000"/>
            </a:bodyPr>
            <a:lstStyle/>
            <a:p>
              <a:pPr algn="just"/>
              <a:r>
                <a:rPr lang="en-US" altLang="zh-CN" b="1" dirty="0" smtClean="0">
                  <a:solidFill>
                    <a:schemeClr val="bg1"/>
                  </a:solidFill>
                  <a:sym typeface="Arial" panose="020B0604020202020204" pitchFamily="34" charset="0"/>
                </a:rPr>
                <a:t>03</a:t>
              </a:r>
              <a:endParaRPr lang="zh-CN" altLang="en-US" b="1" dirty="0" err="1" smtClean="0">
                <a:solidFill>
                  <a:schemeClr val="bg1"/>
                </a:solidFill>
                <a:sym typeface="Arial" panose="020B0604020202020204" pitchFamily="34" charset="0"/>
              </a:endParaRPr>
            </a:p>
          </p:txBody>
        </p:sp>
        <p:sp>
          <p:nvSpPr>
            <p:cNvPr id="17" name="矩形 16"/>
            <p:cNvSpPr/>
            <p:nvPr>
              <p:custDataLst>
                <p:tags r:id="rId15"/>
              </p:custDataLst>
            </p:nvPr>
          </p:nvSpPr>
          <p:spPr>
            <a:xfrm>
              <a:off x="4293550" y="3173800"/>
              <a:ext cx="3813532" cy="537016"/>
            </a:xfrm>
            <a:prstGeom prst="rect">
              <a:avLst/>
            </a:prstGeom>
          </p:spPr>
          <p:txBody>
            <a:bodyPr wrap="none" anchor="ctr" anchorCtr="0">
              <a:normAutofit/>
            </a:bodyPr>
            <a:lstStyle/>
            <a:p>
              <a:pPr algn="just"/>
              <a:r>
                <a:rPr lang="da-DK" altLang="zh-CN" sz="1600" kern="0" dirty="0" smtClean="0">
                  <a:latin typeface="微软雅黑" panose="020B0503020204020204" pitchFamily="34" charset="-122"/>
                  <a:ea typeface="微软雅黑" panose="020B0503020204020204" pitchFamily="34" charset="-122"/>
                  <a:sym typeface="Arial" panose="020B0604020202020204" pitchFamily="34" charset="0"/>
                </a:rPr>
                <a:t>高效符号分化</a:t>
              </a:r>
              <a:endParaRPr lang="zh-CN" altLang="da-DK" sz="1600" kern="0" dirty="0" smtClean="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0" name="组合 29"/>
          <p:cNvGrpSpPr/>
          <p:nvPr>
            <p:custDataLst>
              <p:tags r:id="rId5"/>
            </p:custDataLst>
          </p:nvPr>
        </p:nvGrpSpPr>
        <p:grpSpPr>
          <a:xfrm>
            <a:off x="4355465" y="3762375"/>
            <a:ext cx="4030345" cy="496570"/>
            <a:chOff x="3756887" y="4043830"/>
            <a:chExt cx="4350195" cy="536330"/>
          </a:xfrm>
        </p:grpSpPr>
        <p:sp>
          <p:nvSpPr>
            <p:cNvPr id="18" name="椭圆 17"/>
            <p:cNvSpPr/>
            <p:nvPr>
              <p:custDataLst>
                <p:tags r:id="rId12"/>
              </p:custDataLst>
            </p:nvPr>
          </p:nvSpPr>
          <p:spPr>
            <a:xfrm>
              <a:off x="3756887" y="4043830"/>
              <a:ext cx="536330" cy="536330"/>
            </a:xfrm>
            <a:prstGeom prst="ellipse">
              <a:avLst/>
            </a:prstGeom>
            <a:solidFill>
              <a:schemeClr val="accent1">
                <a:lumMod val="60000"/>
                <a:lumOff val="40000"/>
              </a:schemeClr>
            </a:solidFill>
          </p:spPr>
          <p:txBody>
            <a:bodyPr rot="0" spcFirstLastPara="0" vertOverflow="overflow" horzOverflow="overflow" vert="horz" wrap="square" lIns="91440" tIns="0" rIns="0" bIns="0" numCol="1" spcCol="0" rtlCol="0" fromWordArt="0" anchor="ctr" anchorCtr="0" forceAA="0" compatLnSpc="1">
              <a:normAutofit fontScale="90000"/>
            </a:bodyPr>
            <a:lstStyle/>
            <a:p>
              <a:pPr algn="just"/>
              <a:r>
                <a:rPr lang="en-US" altLang="zh-CN" b="1" dirty="0" smtClean="0">
                  <a:solidFill>
                    <a:schemeClr val="bg1"/>
                  </a:solidFill>
                  <a:sym typeface="Arial" panose="020B0604020202020204" pitchFamily="34" charset="0"/>
                </a:rPr>
                <a:t>04</a:t>
              </a:r>
              <a:endParaRPr lang="zh-CN" altLang="en-US" b="1" dirty="0" err="1" smtClean="0">
                <a:solidFill>
                  <a:schemeClr val="bg1"/>
                </a:solidFill>
                <a:sym typeface="Arial" panose="020B0604020202020204" pitchFamily="34" charset="0"/>
              </a:endParaRPr>
            </a:p>
          </p:txBody>
        </p:sp>
        <p:sp>
          <p:nvSpPr>
            <p:cNvPr id="19" name="矩形 18"/>
            <p:cNvSpPr/>
            <p:nvPr>
              <p:custDataLst>
                <p:tags r:id="rId13"/>
              </p:custDataLst>
            </p:nvPr>
          </p:nvSpPr>
          <p:spPr>
            <a:xfrm>
              <a:off x="4293550" y="4044516"/>
              <a:ext cx="3813532" cy="535644"/>
            </a:xfrm>
            <a:prstGeom prst="rect">
              <a:avLst/>
            </a:prstGeom>
          </p:spPr>
          <p:txBody>
            <a:bodyPr wrap="none" anchor="ctr" anchorCtr="0">
              <a:normAutofit/>
            </a:bodyPr>
            <a:lstStyle/>
            <a:p>
              <a:pPr algn="just"/>
              <a:r>
                <a:rPr lang="da-DK" altLang="zh-CN" sz="1600" kern="0" dirty="0" smtClean="0">
                  <a:sym typeface="Arial" panose="020B0604020202020204" pitchFamily="34" charset="0"/>
                </a:rPr>
                <a:t>速度和稳定性的优化</a:t>
              </a:r>
              <a:endParaRPr lang="zh-CN" altLang="da-DK" sz="1600" kern="0" dirty="0" smtClean="0">
                <a:sym typeface="Arial" panose="020B0604020202020204" pitchFamily="34" charset="0"/>
              </a:endParaRPr>
            </a:p>
          </p:txBody>
        </p:sp>
      </p:grpSp>
      <p:grpSp>
        <p:nvGrpSpPr>
          <p:cNvPr id="31" name="组合 30"/>
          <p:cNvGrpSpPr/>
          <p:nvPr>
            <p:custDataLst>
              <p:tags r:id="rId6"/>
            </p:custDataLst>
          </p:nvPr>
        </p:nvGrpSpPr>
        <p:grpSpPr>
          <a:xfrm>
            <a:off x="4065905" y="4556760"/>
            <a:ext cx="4030345" cy="497205"/>
            <a:chOff x="3756887" y="4913174"/>
            <a:chExt cx="4350195" cy="537016"/>
          </a:xfrm>
        </p:grpSpPr>
        <p:sp>
          <p:nvSpPr>
            <p:cNvPr id="20" name="椭圆 19"/>
            <p:cNvSpPr/>
            <p:nvPr>
              <p:custDataLst>
                <p:tags r:id="rId10"/>
              </p:custDataLst>
            </p:nvPr>
          </p:nvSpPr>
          <p:spPr>
            <a:xfrm>
              <a:off x="3756887" y="4913174"/>
              <a:ext cx="536330" cy="536330"/>
            </a:xfrm>
            <a:prstGeom prst="ellipse">
              <a:avLst/>
            </a:prstGeom>
            <a:solidFill>
              <a:schemeClr val="accent1">
                <a:lumMod val="60000"/>
                <a:lumOff val="40000"/>
              </a:schemeClr>
            </a:solidFill>
          </p:spPr>
          <p:txBody>
            <a:bodyPr rot="0" spcFirstLastPara="0" vertOverflow="overflow" horzOverflow="overflow" vert="horz" wrap="square" lIns="91440" tIns="0" rIns="0" bIns="0" numCol="1" spcCol="0" rtlCol="0" fromWordArt="0" anchor="ctr" anchorCtr="0" forceAA="0" compatLnSpc="1">
              <a:normAutofit fontScale="90000"/>
            </a:bodyPr>
            <a:lstStyle/>
            <a:p>
              <a:pPr algn="just"/>
              <a:r>
                <a:rPr lang="en-US" altLang="zh-CN" b="1" dirty="0" smtClean="0">
                  <a:solidFill>
                    <a:schemeClr val="bg1"/>
                  </a:solidFill>
                  <a:sym typeface="Arial" panose="020B0604020202020204" pitchFamily="34" charset="0"/>
                </a:rPr>
                <a:t>05</a:t>
              </a:r>
              <a:endParaRPr lang="zh-CN" altLang="en-US" b="1" dirty="0" err="1" smtClean="0">
                <a:solidFill>
                  <a:schemeClr val="bg1"/>
                </a:solidFill>
                <a:sym typeface="Arial" panose="020B0604020202020204" pitchFamily="34" charset="0"/>
              </a:endParaRPr>
            </a:p>
          </p:txBody>
        </p:sp>
        <p:sp>
          <p:nvSpPr>
            <p:cNvPr id="21" name="矩形 20"/>
            <p:cNvSpPr/>
            <p:nvPr>
              <p:custDataLst>
                <p:tags r:id="rId11"/>
              </p:custDataLst>
            </p:nvPr>
          </p:nvSpPr>
          <p:spPr>
            <a:xfrm>
              <a:off x="4293550" y="4913860"/>
              <a:ext cx="3813532" cy="536330"/>
            </a:xfrm>
            <a:prstGeom prst="rect">
              <a:avLst/>
            </a:prstGeom>
          </p:spPr>
          <p:txBody>
            <a:bodyPr wrap="none" anchor="ctr" anchorCtr="0">
              <a:normAutofit/>
            </a:bodyPr>
            <a:lstStyle/>
            <a:p>
              <a:pPr algn="just"/>
              <a:r>
                <a:rPr lang="da-DK" altLang="zh-CN" sz="1600" kern="0" dirty="0" smtClean="0">
                  <a:sym typeface="Arial" panose="020B0604020202020204" pitchFamily="34" charset="0"/>
                </a:rPr>
                <a:t>动态生成C代码</a:t>
              </a:r>
              <a:endParaRPr lang="zh-CN" altLang="da-DK" sz="1600" kern="0" dirty="0" smtClean="0">
                <a:sym typeface="Arial" panose="020B0604020202020204" pitchFamily="34" charset="0"/>
              </a:endParaRPr>
            </a:p>
          </p:txBody>
        </p:sp>
      </p:grpSp>
      <p:grpSp>
        <p:nvGrpSpPr>
          <p:cNvPr id="32" name="组合 31"/>
          <p:cNvGrpSpPr/>
          <p:nvPr>
            <p:custDataLst>
              <p:tags r:id="rId7"/>
            </p:custDataLst>
          </p:nvPr>
        </p:nvGrpSpPr>
        <p:grpSpPr>
          <a:xfrm>
            <a:off x="3384550" y="5351145"/>
            <a:ext cx="4030345" cy="497205"/>
            <a:chOff x="3756887" y="5782520"/>
            <a:chExt cx="4350195" cy="537016"/>
          </a:xfrm>
        </p:grpSpPr>
        <p:sp>
          <p:nvSpPr>
            <p:cNvPr id="22" name="椭圆 21"/>
            <p:cNvSpPr/>
            <p:nvPr>
              <p:custDataLst>
                <p:tags r:id="rId8"/>
              </p:custDataLst>
            </p:nvPr>
          </p:nvSpPr>
          <p:spPr>
            <a:xfrm>
              <a:off x="3756887" y="5782520"/>
              <a:ext cx="536330" cy="536330"/>
            </a:xfrm>
            <a:prstGeom prst="ellipse">
              <a:avLst/>
            </a:prstGeom>
            <a:solidFill>
              <a:schemeClr val="accent1">
                <a:lumMod val="60000"/>
                <a:lumOff val="40000"/>
              </a:schemeClr>
            </a:solidFill>
          </p:spPr>
          <p:txBody>
            <a:bodyPr rot="0" spcFirstLastPara="0" vertOverflow="overflow" horzOverflow="overflow" vert="horz" wrap="square" lIns="91440" tIns="0" rIns="0" bIns="0" numCol="1" spcCol="0" rtlCol="0" fromWordArt="0" anchor="ctr" anchorCtr="0" forceAA="0" compatLnSpc="1">
              <a:normAutofit fontScale="90000"/>
            </a:bodyPr>
            <a:lstStyle/>
            <a:p>
              <a:pPr algn="just"/>
              <a:r>
                <a:rPr lang="en-US" altLang="zh-CN" b="1" dirty="0" smtClean="0">
                  <a:solidFill>
                    <a:schemeClr val="bg1"/>
                  </a:solidFill>
                  <a:sym typeface="Arial" panose="020B0604020202020204" pitchFamily="34" charset="0"/>
                </a:rPr>
                <a:t>06</a:t>
              </a:r>
              <a:endParaRPr lang="zh-CN" altLang="en-US" b="1" dirty="0" err="1" smtClean="0">
                <a:solidFill>
                  <a:schemeClr val="bg1"/>
                </a:solidFill>
                <a:sym typeface="Arial" panose="020B0604020202020204" pitchFamily="34" charset="0"/>
              </a:endParaRPr>
            </a:p>
          </p:txBody>
        </p:sp>
        <p:sp>
          <p:nvSpPr>
            <p:cNvPr id="25" name="矩形 24"/>
            <p:cNvSpPr/>
            <p:nvPr>
              <p:custDataLst>
                <p:tags r:id="rId9"/>
              </p:custDataLst>
            </p:nvPr>
          </p:nvSpPr>
          <p:spPr>
            <a:xfrm>
              <a:off x="4293550" y="5783206"/>
              <a:ext cx="3813532" cy="536330"/>
            </a:xfrm>
            <a:prstGeom prst="rect">
              <a:avLst/>
            </a:prstGeom>
          </p:spPr>
          <p:txBody>
            <a:bodyPr wrap="none" anchor="ctr" anchorCtr="0">
              <a:normAutofit/>
            </a:bodyPr>
            <a:lstStyle/>
            <a:p>
              <a:pPr algn="just"/>
              <a:r>
                <a:rPr lang="da-DK" altLang="zh-CN" sz="1600" kern="0" dirty="0" smtClean="0">
                  <a:sym typeface="Arial" panose="020B0604020202020204" pitchFamily="34" charset="0"/>
                </a:rPr>
                <a:t>广泛的单元测试和自我验证</a:t>
              </a:r>
              <a:endParaRPr lang="zh-CN" altLang="da-DK" sz="1600" kern="0" dirty="0" smtClean="0">
                <a:sym typeface="Arial" panose="020B0604020202020204" pitchFamily="34" charset="0"/>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98395" cy="483235"/>
          </a:xfrm>
          <a:prstGeom prst="rect">
            <a:avLst/>
          </a:prstGeom>
          <a:noFill/>
        </p:spPr>
        <p:txBody>
          <a:bodyPr wrap="none" rtlCol="0">
            <a:spAutoFit/>
          </a:bodyPr>
          <a:lstStyle/>
          <a:p>
            <a:pPr algn="l"/>
            <a:r>
              <a:rPr lang="en-US" altLang="zh-CN" sz="2400" b="1" spc="225" dirty="0" smtClean="0">
                <a:solidFill>
                  <a:prstClr val="white"/>
                </a:solidFill>
                <a:sym typeface="+mn-ea"/>
              </a:rPr>
              <a:t>6.4</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软硬件实现</a:t>
            </a:r>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pPr algn="l"/>
            <a:r>
              <a:rPr lang="zh-CN" altLang="en-US" sz="1400" dirty="0" smtClean="0">
                <a:solidFill>
                  <a:prstClr val="white"/>
                </a:solidFill>
                <a:sym typeface="+mn-ea"/>
              </a:rPr>
              <a:t>第六章 深度学习</a:t>
            </a:r>
            <a:endParaRPr lang="zh-CN" altLang="en-US" sz="1400" dirty="0">
              <a:solidFill>
                <a:prstClr val="white"/>
              </a:solidFill>
            </a:endParaRPr>
          </a:p>
        </p:txBody>
      </p:sp>
      <p:sp>
        <p:nvSpPr>
          <p:cNvPr id="23" name="文本框 40"/>
          <p:cNvSpPr txBox="1"/>
          <p:nvPr/>
        </p:nvSpPr>
        <p:spPr>
          <a:xfrm>
            <a:off x="399253" y="838200"/>
            <a:ext cx="2590774" cy="369332"/>
          </a:xfrm>
          <a:prstGeom prst="rect">
            <a:avLst/>
          </a:prstGeom>
          <a:noFill/>
        </p:spPr>
        <p:txBody>
          <a:bodyPr wrap="none" rtlCol="0">
            <a:spAutoFit/>
          </a:bodyPr>
          <a:lstStyle/>
          <a:p>
            <a:pPr algn="l"/>
            <a:r>
              <a:rPr lang="en-US" altLang="zh-CN" b="1" dirty="0" smtClean="0">
                <a:solidFill>
                  <a:srgbClr val="3D89BC"/>
                </a:solidFill>
                <a:sym typeface="+mn-ea"/>
              </a:rPr>
              <a:t>6.4.3其他深度学习软件</a:t>
            </a:r>
            <a:endParaRPr lang="zh-CN" altLang="en-US" b="1" dirty="0">
              <a:solidFill>
                <a:srgbClr val="3D89BC"/>
              </a:solidFill>
            </a:endParaRP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1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1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41</a:t>
            </a:fld>
            <a:endParaRPr lang="zh-CN" altLang="en-US" dirty="0"/>
          </a:p>
        </p:txBody>
      </p:sp>
      <p:sp>
        <p:nvSpPr>
          <p:cNvPr id="11" name="椭圆 10"/>
          <p:cNvSpPr/>
          <p:nvPr>
            <p:custDataLst>
              <p:tags r:id="rId1"/>
            </p:custDataLst>
          </p:nvPr>
        </p:nvSpPr>
        <p:spPr>
          <a:xfrm>
            <a:off x="3474085" y="2495550"/>
            <a:ext cx="1806575" cy="18065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Torch</a:t>
            </a:r>
            <a:r>
              <a:rPr lang="zh-CN" altLang="en-US" sz="20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的</a:t>
            </a:r>
            <a:r>
              <a:rPr lang="en-US" altLang="zh-CN" sz="20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4</a:t>
            </a:r>
            <a:r>
              <a:rPr lang="zh-CN" altLang="en-US" sz="20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个</a:t>
            </a:r>
            <a:r>
              <a:rPr lang="en-US" altLang="zh-CN" sz="20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主要特点</a:t>
            </a:r>
          </a:p>
        </p:txBody>
      </p:sp>
      <p:grpSp>
        <p:nvGrpSpPr>
          <p:cNvPr id="12" name="组合 11"/>
          <p:cNvGrpSpPr/>
          <p:nvPr>
            <p:custDataLst>
              <p:tags r:id="rId2"/>
            </p:custDataLst>
          </p:nvPr>
        </p:nvGrpSpPr>
        <p:grpSpPr>
          <a:xfrm>
            <a:off x="1268730" y="2120265"/>
            <a:ext cx="2687955" cy="857250"/>
            <a:chOff x="1477409" y="2423891"/>
            <a:chExt cx="2687857" cy="857250"/>
          </a:xfrm>
        </p:grpSpPr>
        <p:sp>
          <p:nvSpPr>
            <p:cNvPr id="15" name="文本框 14"/>
            <p:cNvSpPr txBox="1"/>
            <p:nvPr>
              <p:custDataLst>
                <p:tags r:id="rId12"/>
              </p:custDataLst>
            </p:nvPr>
          </p:nvSpPr>
          <p:spPr>
            <a:xfrm>
              <a:off x="1477409" y="2533111"/>
              <a:ext cx="1784350" cy="748030"/>
            </a:xfrm>
            <a:prstGeom prst="rect">
              <a:avLst/>
            </a:prstGeom>
            <a:noFill/>
          </p:spPr>
          <p:txBody>
            <a:bodyPr wrap="square" rtlCol="0">
              <a:noAutofit/>
            </a:bodyPr>
            <a:lstStyle/>
            <a:p>
              <a:r>
                <a:rPr lang="en-US" altLang="zh-CN" dirty="0">
                  <a:solidFill>
                    <a:schemeClr val="tx1">
                      <a:lumMod val="75000"/>
                      <a:lumOff val="25000"/>
                    </a:schemeClr>
                  </a:solidFill>
                  <a:sym typeface="Arial" panose="020B0604020202020204" pitchFamily="34" charset="0"/>
                </a:rPr>
                <a:t>很多实现索引、切片、移调的程序</a:t>
              </a:r>
              <a:r>
                <a:rPr lang="zh-CN" altLang="en-US" dirty="0">
                  <a:solidFill>
                    <a:schemeClr val="tx1">
                      <a:lumMod val="75000"/>
                      <a:lumOff val="25000"/>
                    </a:schemeClr>
                  </a:solidFill>
                  <a:sym typeface="Arial" panose="020B0604020202020204" pitchFamily="34" charset="0"/>
                </a:rPr>
                <a:t>。</a:t>
              </a:r>
            </a:p>
          </p:txBody>
        </p:sp>
        <p:sp>
          <p:nvSpPr>
            <p:cNvPr id="13" name="椭圆 12"/>
            <p:cNvSpPr/>
            <p:nvPr>
              <p:custDataLst>
                <p:tags r:id="rId13"/>
              </p:custDataLst>
            </p:nvPr>
          </p:nvSpPr>
          <p:spPr>
            <a:xfrm>
              <a:off x="3308321" y="2423891"/>
              <a:ext cx="856945" cy="85694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sym typeface="Arial" panose="020B0604020202020204" pitchFamily="34" charset="0"/>
              </a:endParaRPr>
            </a:p>
          </p:txBody>
        </p:sp>
      </p:grpSp>
      <p:grpSp>
        <p:nvGrpSpPr>
          <p:cNvPr id="22" name="组合 21"/>
          <p:cNvGrpSpPr/>
          <p:nvPr>
            <p:custDataLst>
              <p:tags r:id="rId3"/>
            </p:custDataLst>
          </p:nvPr>
        </p:nvGrpSpPr>
        <p:grpSpPr>
          <a:xfrm>
            <a:off x="4798695" y="2120265"/>
            <a:ext cx="3101975" cy="857250"/>
            <a:chOff x="5007546" y="2423891"/>
            <a:chExt cx="3101975" cy="856945"/>
          </a:xfrm>
        </p:grpSpPr>
        <p:sp>
          <p:nvSpPr>
            <p:cNvPr id="16" name="文本框 15"/>
            <p:cNvSpPr txBox="1"/>
            <p:nvPr>
              <p:custDataLst>
                <p:tags r:id="rId10"/>
              </p:custDataLst>
            </p:nvPr>
          </p:nvSpPr>
          <p:spPr>
            <a:xfrm>
              <a:off x="5905436" y="2639791"/>
              <a:ext cx="2204085" cy="425450"/>
            </a:xfrm>
            <a:prstGeom prst="rect">
              <a:avLst/>
            </a:prstGeom>
            <a:noFill/>
          </p:spPr>
          <p:txBody>
            <a:bodyPr wrap="square" rtlCol="0">
              <a:normAutofit/>
            </a:bodyPr>
            <a:lstStyle/>
            <a:p>
              <a:r>
                <a:rPr lang="en-US" altLang="zh-CN" dirty="0">
                  <a:solidFill>
                    <a:schemeClr val="tx1">
                      <a:lumMod val="75000"/>
                      <a:lumOff val="25000"/>
                    </a:schemeClr>
                  </a:solidFill>
                  <a:sym typeface="Arial" panose="020B0604020202020204" pitchFamily="34" charset="0"/>
                </a:rPr>
                <a:t>通过LuaJIT的C接口。</a:t>
              </a:r>
            </a:p>
          </p:txBody>
        </p:sp>
        <p:sp>
          <p:nvSpPr>
            <p:cNvPr id="14" name="椭圆 13"/>
            <p:cNvSpPr/>
            <p:nvPr>
              <p:custDataLst>
                <p:tags r:id="rId11"/>
              </p:custDataLst>
            </p:nvPr>
          </p:nvSpPr>
          <p:spPr>
            <a:xfrm>
              <a:off x="5007546" y="2423891"/>
              <a:ext cx="856945" cy="85694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ym typeface="Arial" panose="020B0604020202020204" pitchFamily="34" charset="0"/>
              </a:endParaRPr>
            </a:p>
          </p:txBody>
        </p:sp>
      </p:grpSp>
      <p:grpSp>
        <p:nvGrpSpPr>
          <p:cNvPr id="17" name="组合 16"/>
          <p:cNvGrpSpPr/>
          <p:nvPr>
            <p:custDataLst>
              <p:tags r:id="rId4"/>
            </p:custDataLst>
          </p:nvPr>
        </p:nvGrpSpPr>
        <p:grpSpPr>
          <a:xfrm>
            <a:off x="1269365" y="3819525"/>
            <a:ext cx="2687320" cy="857250"/>
            <a:chOff x="1478043" y="4123115"/>
            <a:chExt cx="2687223" cy="856945"/>
          </a:xfrm>
        </p:grpSpPr>
        <p:sp>
          <p:nvSpPr>
            <p:cNvPr id="19" name="文本框 18"/>
            <p:cNvSpPr txBox="1"/>
            <p:nvPr>
              <p:custDataLst>
                <p:tags r:id="rId8"/>
              </p:custDataLst>
            </p:nvPr>
          </p:nvSpPr>
          <p:spPr>
            <a:xfrm>
              <a:off x="1478043" y="4260910"/>
              <a:ext cx="1783715" cy="581660"/>
            </a:xfrm>
            <a:prstGeom prst="rect">
              <a:avLst/>
            </a:prstGeom>
            <a:noFill/>
          </p:spPr>
          <p:txBody>
            <a:bodyPr wrap="square" rtlCol="0">
              <a:noAutofit/>
            </a:bodyPr>
            <a:lstStyle/>
            <a:p>
              <a:r>
                <a:rPr lang="en-US" altLang="zh-CN" dirty="0">
                  <a:solidFill>
                    <a:schemeClr val="tx1">
                      <a:lumMod val="75000"/>
                      <a:lumOff val="25000"/>
                    </a:schemeClr>
                  </a:solidFill>
                  <a:sym typeface="Arial" panose="020B0604020202020204" pitchFamily="34" charset="0"/>
                </a:rPr>
                <a:t>快速、高效的GPU支持。</a:t>
              </a:r>
            </a:p>
          </p:txBody>
        </p:sp>
        <p:sp>
          <p:nvSpPr>
            <p:cNvPr id="18" name="椭圆 17"/>
            <p:cNvSpPr/>
            <p:nvPr>
              <p:custDataLst>
                <p:tags r:id="rId9"/>
              </p:custDataLst>
            </p:nvPr>
          </p:nvSpPr>
          <p:spPr>
            <a:xfrm>
              <a:off x="3308321" y="4123115"/>
              <a:ext cx="856945" cy="85694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ym typeface="Arial" panose="020B0604020202020204" pitchFamily="34" charset="0"/>
              </a:endParaRPr>
            </a:p>
          </p:txBody>
        </p:sp>
      </p:grpSp>
      <p:grpSp>
        <p:nvGrpSpPr>
          <p:cNvPr id="21" name="组合 20"/>
          <p:cNvGrpSpPr/>
          <p:nvPr>
            <p:custDataLst>
              <p:tags r:id="rId5"/>
            </p:custDataLst>
          </p:nvPr>
        </p:nvGrpSpPr>
        <p:grpSpPr>
          <a:xfrm>
            <a:off x="4798695" y="3819525"/>
            <a:ext cx="3660775" cy="857250"/>
            <a:chOff x="5007546" y="4123115"/>
            <a:chExt cx="3660775" cy="856945"/>
          </a:xfrm>
        </p:grpSpPr>
        <p:sp>
          <p:nvSpPr>
            <p:cNvPr id="20" name="椭圆 19"/>
            <p:cNvSpPr/>
            <p:nvPr>
              <p:custDataLst>
                <p:tags r:id="rId6"/>
              </p:custDataLst>
            </p:nvPr>
          </p:nvSpPr>
          <p:spPr>
            <a:xfrm>
              <a:off x="5007546" y="4123115"/>
              <a:ext cx="856945" cy="85694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ym typeface="Arial" panose="020B0604020202020204" pitchFamily="34" charset="0"/>
              </a:endParaRPr>
            </a:p>
          </p:txBody>
        </p:sp>
        <p:sp>
          <p:nvSpPr>
            <p:cNvPr id="25" name="文本框 24"/>
            <p:cNvSpPr txBox="1"/>
            <p:nvPr>
              <p:custDataLst>
                <p:tags r:id="rId7"/>
              </p:custDataLst>
            </p:nvPr>
          </p:nvSpPr>
          <p:spPr>
            <a:xfrm>
              <a:off x="5905436" y="4232335"/>
              <a:ext cx="2762885" cy="646430"/>
            </a:xfrm>
            <a:prstGeom prst="rect">
              <a:avLst/>
            </a:prstGeom>
            <a:noFill/>
          </p:spPr>
          <p:txBody>
            <a:bodyPr wrap="square" rtlCol="0">
              <a:normAutofit fontScale="97500"/>
            </a:bodyPr>
            <a:lstStyle/>
            <a:p>
              <a:r>
                <a:rPr lang="en-US" altLang="zh-CN" dirty="0">
                  <a:solidFill>
                    <a:schemeClr val="tx1">
                      <a:lumMod val="75000"/>
                      <a:lumOff val="25000"/>
                    </a:schemeClr>
                  </a:solidFill>
                  <a:sym typeface="Arial" panose="020B0604020202020204" pitchFamily="34" charset="0"/>
                </a:rPr>
                <a:t>可嵌入、移植到iOS、Android和FPGA的后台。</a:t>
              </a: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98395" cy="483235"/>
          </a:xfrm>
          <a:prstGeom prst="rect">
            <a:avLst/>
          </a:prstGeom>
          <a:noFill/>
        </p:spPr>
        <p:txBody>
          <a:bodyPr wrap="none" rtlCol="0">
            <a:spAutoFit/>
          </a:bodyPr>
          <a:lstStyle/>
          <a:p>
            <a:pPr algn="l"/>
            <a:r>
              <a:rPr lang="en-US" altLang="zh-CN" sz="2400" b="1" spc="225" dirty="0" smtClean="0">
                <a:solidFill>
                  <a:prstClr val="white"/>
                </a:solidFill>
                <a:sym typeface="+mn-ea"/>
              </a:rPr>
              <a:t>6.4</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软硬件实现</a:t>
            </a:r>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pPr algn="l"/>
            <a:r>
              <a:rPr lang="zh-CN" altLang="en-US" sz="1400" dirty="0" smtClean="0">
                <a:solidFill>
                  <a:prstClr val="white"/>
                </a:solidFill>
                <a:sym typeface="+mn-ea"/>
              </a:rPr>
              <a:t>第六章 深度学习</a:t>
            </a:r>
            <a:endParaRPr lang="zh-CN" altLang="en-US" sz="1400" dirty="0">
              <a:solidFill>
                <a:prstClr val="white"/>
              </a:solidFill>
            </a:endParaRPr>
          </a:p>
        </p:txBody>
      </p:sp>
      <p:sp>
        <p:nvSpPr>
          <p:cNvPr id="23" name="文本框 40"/>
          <p:cNvSpPr txBox="1"/>
          <p:nvPr/>
        </p:nvSpPr>
        <p:spPr>
          <a:xfrm>
            <a:off x="399253" y="838200"/>
            <a:ext cx="2590774" cy="369332"/>
          </a:xfrm>
          <a:prstGeom prst="rect">
            <a:avLst/>
          </a:prstGeom>
          <a:noFill/>
        </p:spPr>
        <p:txBody>
          <a:bodyPr wrap="none" rtlCol="0">
            <a:spAutoFit/>
          </a:bodyPr>
          <a:lstStyle/>
          <a:p>
            <a:pPr algn="l"/>
            <a:r>
              <a:rPr lang="en-US" altLang="zh-CN" b="1" dirty="0" smtClean="0">
                <a:solidFill>
                  <a:srgbClr val="3D89BC"/>
                </a:solidFill>
                <a:sym typeface="+mn-ea"/>
              </a:rPr>
              <a:t>6.4.3其他深度学习软件</a:t>
            </a:r>
            <a:endParaRPr lang="zh-CN" altLang="en-US" b="1" dirty="0">
              <a:solidFill>
                <a:srgbClr val="3D89BC"/>
              </a:solidFill>
            </a:endParaRP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42</a:t>
            </a:fld>
            <a:endParaRPr lang="zh-CN" altLang="en-US" dirty="0"/>
          </a:p>
        </p:txBody>
      </p:sp>
      <p:sp>
        <p:nvSpPr>
          <p:cNvPr id="19" name="矩形 18"/>
          <p:cNvSpPr/>
          <p:nvPr>
            <p:custDataLst>
              <p:tags r:id="rId1"/>
            </p:custDataLst>
          </p:nvPr>
        </p:nvSpPr>
        <p:spPr>
          <a:xfrm>
            <a:off x="1225229" y="1678441"/>
            <a:ext cx="1981200" cy="1998133"/>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10000"/>
              </a:lnSpc>
            </a:pPr>
            <a:r>
              <a:rPr lang="da-DK" altLang="zh-CN" dirty="0">
                <a:solidFill>
                  <a:schemeClr val="bg1"/>
                </a:solidFill>
                <a:sym typeface="Arial" panose="020B0604020202020204" pitchFamily="34" charset="0"/>
              </a:rPr>
              <a:t>依赖于广泛使用的编程语言Java。</a:t>
            </a:r>
          </a:p>
        </p:txBody>
      </p:sp>
      <p:sp>
        <p:nvSpPr>
          <p:cNvPr id="22" name="矩形 21"/>
          <p:cNvSpPr/>
          <p:nvPr>
            <p:custDataLst>
              <p:tags r:id="rId2"/>
            </p:custDataLst>
          </p:nvPr>
        </p:nvSpPr>
        <p:spPr>
          <a:xfrm>
            <a:off x="2802501" y="3989660"/>
            <a:ext cx="1981200" cy="1998133"/>
          </a:xfrm>
          <a:prstGeom prst="rect">
            <a:avLst/>
          </a:prstGeom>
          <a:solidFill>
            <a:srgbClr val="404040"/>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10000"/>
              </a:lnSpc>
            </a:pPr>
            <a:r>
              <a:rPr lang="da-DK" altLang="zh-CN" dirty="0">
                <a:solidFill>
                  <a:schemeClr val="bg1"/>
                </a:solidFill>
                <a:sym typeface="Arial" panose="020B0604020202020204" pitchFamily="34" charset="0"/>
              </a:rPr>
              <a:t>可专门用于处理大型文本集合。</a:t>
            </a:r>
          </a:p>
        </p:txBody>
      </p:sp>
      <p:sp>
        <p:nvSpPr>
          <p:cNvPr id="27" name="矩形 26"/>
          <p:cNvSpPr/>
          <p:nvPr>
            <p:custDataLst>
              <p:tags r:id="rId3"/>
            </p:custDataLst>
          </p:nvPr>
        </p:nvSpPr>
        <p:spPr>
          <a:xfrm>
            <a:off x="5971437" y="3989660"/>
            <a:ext cx="1981200" cy="1998133"/>
          </a:xfrm>
          <a:prstGeom prst="rect">
            <a:avLst/>
          </a:prstGeom>
          <a:solidFill>
            <a:srgbClr val="5B9BD5"/>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10000"/>
              </a:lnSpc>
            </a:pPr>
            <a:r>
              <a:rPr lang="da-DK" altLang="zh-CN" dirty="0">
                <a:solidFill>
                  <a:schemeClr val="bg1"/>
                </a:solidFill>
                <a:sym typeface="Arial" panose="020B0604020202020204" pitchFamily="34" charset="0"/>
              </a:rPr>
              <a:t>Canova向量化各种文件形式和数据类型。</a:t>
            </a:r>
          </a:p>
        </p:txBody>
      </p:sp>
      <p:sp>
        <p:nvSpPr>
          <p:cNvPr id="20" name="矩形 19"/>
          <p:cNvSpPr/>
          <p:nvPr>
            <p:custDataLst>
              <p:tags r:id="rId4"/>
            </p:custDataLst>
          </p:nvPr>
        </p:nvSpPr>
        <p:spPr>
          <a:xfrm>
            <a:off x="4411945" y="1678441"/>
            <a:ext cx="1981200" cy="1998133"/>
          </a:xfrm>
          <a:prstGeom prst="rect">
            <a:avLst/>
          </a:prstGeom>
          <a:solidFill>
            <a:srgbClr val="404040"/>
          </a:solidFill>
          <a:ln>
            <a:solidFill>
              <a:srgbClr val="ED7D31"/>
            </a:solidFill>
          </a:ln>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10000"/>
              </a:lnSpc>
            </a:pPr>
            <a:r>
              <a:rPr lang="da-DK" altLang="zh-CN" dirty="0">
                <a:solidFill>
                  <a:schemeClr val="bg1"/>
                </a:solidFill>
                <a:sym typeface="Arial" panose="020B0604020202020204" pitchFamily="34" charset="0"/>
              </a:rPr>
              <a:t>集合了Cuda内核，支持CPU和分布式GPU。</a:t>
            </a:r>
          </a:p>
        </p:txBody>
      </p:sp>
      <p:sp>
        <p:nvSpPr>
          <p:cNvPr id="11" name="文本框 10"/>
          <p:cNvSpPr txBox="1"/>
          <p:nvPr/>
        </p:nvSpPr>
        <p:spPr>
          <a:xfrm>
            <a:off x="4411980" y="946150"/>
            <a:ext cx="3850640" cy="417830"/>
          </a:xfrm>
          <a:prstGeom prst="rect">
            <a:avLst/>
          </a:prstGeom>
          <a:noFill/>
        </p:spPr>
        <p:txBody>
          <a:bodyPr wrap="square" rtlCol="0">
            <a:spAutoFit/>
          </a:bodyPr>
          <a:lstStyle/>
          <a:p>
            <a:r>
              <a:rPr lang="zh-CN" altLang="en-US" b="1">
                <a:solidFill>
                  <a:srgbClr val="5B9BD5"/>
                </a:solidFill>
                <a:latin typeface="微软雅黑" panose="020B0503020204020204" pitchFamily="34" charset="-122"/>
                <a:ea typeface="微软雅黑" panose="020B0503020204020204" pitchFamily="34" charset="-122"/>
              </a:rPr>
              <a:t>Deeplearning4j的</a:t>
            </a:r>
            <a:r>
              <a:rPr lang="en-US" altLang="zh-CN" b="1" dirty="0">
                <a:solidFill>
                  <a:srgbClr val="5B9BD5"/>
                </a:solidFill>
                <a:latin typeface="微软雅黑" panose="020B0503020204020204" pitchFamily="34" charset="-122"/>
                <a:ea typeface="微软雅黑" panose="020B0503020204020204" pitchFamily="34" charset="-122"/>
              </a:rPr>
              <a:t>4</a:t>
            </a:r>
            <a:r>
              <a:rPr lang="zh-CN" altLang="en-US" b="1">
                <a:solidFill>
                  <a:srgbClr val="5B9BD5"/>
                </a:solidFill>
                <a:latin typeface="微软雅黑" panose="020B0503020204020204" pitchFamily="34" charset="-122"/>
                <a:ea typeface="微软雅黑" panose="020B0503020204020204" pitchFamily="34" charset="-122"/>
              </a:rPr>
              <a:t>个主要特点</a:t>
            </a:r>
            <a:r>
              <a:rPr lang="zh-CN" altLang="en-US" sz="2000" b="1">
                <a:solidFill>
                  <a:srgbClr val="5B9BD5"/>
                </a:solidFill>
                <a:latin typeface="微软雅黑" panose="020B0503020204020204" pitchFamily="34" charset="-122"/>
                <a:ea typeface="微软雅黑" panose="020B0503020204020204" pitchFamily="34" charset="-122"/>
              </a:rPr>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4519295" y="5219065"/>
            <a:ext cx="3040380" cy="354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1123315" y="5219065"/>
            <a:ext cx="2461260" cy="328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98395" cy="848995"/>
          </a:xfrm>
          <a:prstGeom prst="rect">
            <a:avLst/>
          </a:prstGeom>
          <a:noFill/>
        </p:spPr>
        <p:txBody>
          <a:bodyPr wrap="none" rtlCol="0">
            <a:spAutoFit/>
          </a:bodyPr>
          <a:lstStyle/>
          <a:p>
            <a:pPr algn="l"/>
            <a:r>
              <a:rPr lang="en-US" altLang="zh-CN" sz="2400" b="1" spc="225" dirty="0" smtClean="0">
                <a:solidFill>
                  <a:prstClr val="white"/>
                </a:solidFill>
              </a:rPr>
              <a:t>6.4</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软硬件实现</a:t>
            </a: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28675"/>
            <a:ext cx="2359941" cy="369332"/>
          </a:xfrm>
          <a:prstGeom prst="rect">
            <a:avLst/>
          </a:prstGeom>
          <a:noFill/>
        </p:spPr>
        <p:txBody>
          <a:bodyPr wrap="none" rtlCol="0">
            <a:spAutoFit/>
          </a:bodyPr>
          <a:lstStyle/>
          <a:p>
            <a:pPr algn="l"/>
            <a:r>
              <a:rPr lang="en-US" altLang="zh-CN" b="1" dirty="0" smtClean="0">
                <a:solidFill>
                  <a:srgbClr val="3D89BC"/>
                </a:solidFill>
              </a:rPr>
              <a:t>6.4.4</a:t>
            </a:r>
            <a:r>
              <a:rPr lang="zh-CN" altLang="en-US" b="1" dirty="0" smtClean="0">
                <a:solidFill>
                  <a:srgbClr val="3D89BC"/>
                </a:solidFill>
              </a:rPr>
              <a:t>深度学习一体机</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43</a:t>
            </a:fld>
            <a:endParaRPr lang="zh-CN" altLang="en-US" dirty="0"/>
          </a:p>
        </p:txBody>
      </p:sp>
      <p:pic>
        <p:nvPicPr>
          <p:cNvPr id="12" name="图片 11" descr="1"/>
          <p:cNvPicPr>
            <a:picLocks noChangeAspect="1"/>
          </p:cNvPicPr>
          <p:nvPr/>
        </p:nvPicPr>
        <p:blipFill>
          <a:blip r:embed="rId5"/>
          <a:stretch>
            <a:fillRect/>
          </a:stretch>
        </p:blipFill>
        <p:spPr>
          <a:xfrm>
            <a:off x="1300480" y="1809115"/>
            <a:ext cx="2153077" cy="3240000"/>
          </a:xfrm>
          <a:prstGeom prst="rect">
            <a:avLst/>
          </a:prstGeom>
        </p:spPr>
      </p:pic>
      <p:pic>
        <p:nvPicPr>
          <p:cNvPr id="13" name="图片 12" descr="2"/>
          <p:cNvPicPr>
            <a:picLocks noChangeAspect="1"/>
          </p:cNvPicPr>
          <p:nvPr/>
        </p:nvPicPr>
        <p:blipFill>
          <a:blip r:embed="rId6"/>
          <a:stretch>
            <a:fillRect/>
          </a:stretch>
        </p:blipFill>
        <p:spPr>
          <a:xfrm>
            <a:off x="4467225" y="2168525"/>
            <a:ext cx="3314634" cy="2520000"/>
          </a:xfrm>
          <a:prstGeom prst="rect">
            <a:avLst/>
          </a:prstGeom>
        </p:spPr>
      </p:pic>
      <p:sp>
        <p:nvSpPr>
          <p:cNvPr id="14" name="文本框 13"/>
          <p:cNvSpPr txBox="1"/>
          <p:nvPr/>
        </p:nvSpPr>
        <p:spPr>
          <a:xfrm>
            <a:off x="1116965" y="5205730"/>
            <a:ext cx="2520950" cy="384810"/>
          </a:xfrm>
          <a:prstGeom prst="rect">
            <a:avLst/>
          </a:prstGeom>
          <a:noFill/>
        </p:spPr>
        <p:txBody>
          <a:bodyPr wrap="square" rtlCol="0">
            <a:spAutoFit/>
          </a:bodyPr>
          <a:lstStyle/>
          <a:p>
            <a:r>
              <a:rPr lang="zh-CN" altLang="en-US">
                <a:solidFill>
                  <a:schemeClr val="bg1"/>
                </a:solidFill>
              </a:rPr>
              <a:t>深度学习一体机外观图</a:t>
            </a:r>
          </a:p>
        </p:txBody>
      </p:sp>
      <p:sp>
        <p:nvSpPr>
          <p:cNvPr id="16" name="文本框 15"/>
          <p:cNvSpPr txBox="1"/>
          <p:nvPr/>
        </p:nvSpPr>
        <p:spPr>
          <a:xfrm>
            <a:off x="4467225" y="5219065"/>
            <a:ext cx="3249930" cy="384810"/>
          </a:xfrm>
          <a:prstGeom prst="rect">
            <a:avLst/>
          </a:prstGeom>
          <a:noFill/>
        </p:spPr>
        <p:txBody>
          <a:bodyPr wrap="square" rtlCol="0">
            <a:spAutoFit/>
          </a:bodyPr>
          <a:lstStyle/>
          <a:p>
            <a:r>
              <a:rPr lang="zh-CN" altLang="en-US">
                <a:solidFill>
                  <a:schemeClr val="bg1"/>
                </a:solidFill>
              </a:rPr>
              <a:t>深度学习一体机服务器内部图</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48982" y="693762"/>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50955" y="1169836"/>
              <a:ext cx="1442090" cy="548640"/>
            </a:xfrm>
            <a:prstGeom prst="rect">
              <a:avLst/>
            </a:prstGeom>
            <a:noFill/>
          </p:spPr>
          <p:txBody>
            <a:bodyPr wrap="none" rtlCol="0">
              <a:spAutoFit/>
            </a:bodyPr>
            <a:lstStyle/>
            <a:p>
              <a:pPr algn="ctr"/>
              <a:r>
                <a:rPr lang="zh-CN" altLang="en-US" sz="2800" dirty="0" smtClean="0">
                  <a:solidFill>
                    <a:schemeClr val="accent4"/>
                  </a:solidFill>
                </a:rPr>
                <a:t>第六章　深度学习</a:t>
              </a:r>
              <a:endParaRPr lang="zh-CN" altLang="en-US" sz="2800" dirty="0">
                <a:solidFill>
                  <a:schemeClr val="accent4"/>
                </a:solidFill>
              </a:endParaRPr>
            </a:p>
          </p:txBody>
        </p:sp>
      </p:grpSp>
      <p:grpSp>
        <p:nvGrpSpPr>
          <p:cNvPr id="4" name="组合 3"/>
          <p:cNvGrpSpPr/>
          <p:nvPr/>
        </p:nvGrpSpPr>
        <p:grpSpPr>
          <a:xfrm>
            <a:off x="1605915" y="1593215"/>
            <a:ext cx="5707380" cy="2383790"/>
            <a:chOff x="2717" y="4033"/>
            <a:chExt cx="8988" cy="3754"/>
          </a:xfrm>
        </p:grpSpPr>
        <p:grpSp>
          <p:nvGrpSpPr>
            <p:cNvPr id="67" name="组合 66"/>
            <p:cNvGrpSpPr/>
            <p:nvPr/>
          </p:nvGrpSpPr>
          <p:grpSpPr>
            <a:xfrm>
              <a:off x="2717" y="4033"/>
              <a:ext cx="8966" cy="751"/>
              <a:chOff x="1807265" y="2462595"/>
              <a:chExt cx="5693399" cy="410086"/>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465" y="2462595"/>
                <a:ext cx="3730618" cy="357298"/>
              </a:xfrm>
              <a:prstGeom prst="rect">
                <a:avLst/>
              </a:prstGeom>
            </p:spPr>
            <p:txBody>
              <a:bodyPr wrap="squar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概述</a:t>
                </a:r>
              </a:p>
            </p:txBody>
          </p:sp>
        </p:grpSp>
        <p:grpSp>
          <p:nvGrpSpPr>
            <p:cNvPr id="68" name="组合 67"/>
            <p:cNvGrpSpPr/>
            <p:nvPr/>
          </p:nvGrpSpPr>
          <p:grpSpPr>
            <a:xfrm>
              <a:off x="2717" y="5039"/>
              <a:ext cx="8966" cy="722"/>
              <a:chOff x="1807265" y="2935089"/>
              <a:chExt cx="5693399" cy="3942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560" y="2946009"/>
                <a:ext cx="4739631" cy="357267"/>
              </a:xfrm>
              <a:prstGeom prst="rect">
                <a:avLst/>
              </a:prstGeom>
            </p:spPr>
            <p:txBody>
              <a:bodyPr wrap="squar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人脑神经系统与深度学习</a:t>
                </a:r>
              </a:p>
            </p:txBody>
          </p:sp>
        </p:grpSp>
        <p:grpSp>
          <p:nvGrpSpPr>
            <p:cNvPr id="69" name="组合 68"/>
            <p:cNvGrpSpPr/>
            <p:nvPr/>
          </p:nvGrpSpPr>
          <p:grpSpPr>
            <a:xfrm>
              <a:off x="2739" y="6065"/>
              <a:ext cx="8966" cy="722"/>
              <a:chOff x="1821235" y="3400693"/>
              <a:chExt cx="5693399" cy="394200"/>
            </a:xfrm>
          </p:grpSpPr>
          <p:sp>
            <p:nvSpPr>
              <p:cNvPr id="51" name="圆角矩形 50"/>
              <p:cNvSpPr/>
              <p:nvPr/>
            </p:nvSpPr>
            <p:spPr>
              <a:xfrm>
                <a:off x="182123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560" y="3411613"/>
                <a:ext cx="3061964" cy="357267"/>
              </a:xfrm>
              <a:prstGeom prst="rect">
                <a:avLst/>
              </a:prstGeom>
            </p:spPr>
            <p:txBody>
              <a:bodyPr wrap="squar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深度神经网络</a:t>
                </a:r>
              </a:p>
            </p:txBody>
          </p:sp>
        </p:grpSp>
        <p:grpSp>
          <p:nvGrpSpPr>
            <p:cNvPr id="72" name="组合 71"/>
            <p:cNvGrpSpPr/>
            <p:nvPr/>
          </p:nvGrpSpPr>
          <p:grpSpPr>
            <a:xfrm>
              <a:off x="2739" y="7058"/>
              <a:ext cx="8966" cy="729"/>
              <a:chOff x="1821063" y="3615174"/>
              <a:chExt cx="5693399" cy="398518"/>
            </a:xfrm>
          </p:grpSpPr>
          <p:sp>
            <p:nvSpPr>
              <p:cNvPr id="65" name="圆角矩形 64"/>
              <p:cNvSpPr/>
              <p:nvPr/>
            </p:nvSpPr>
            <p:spPr>
              <a:xfrm>
                <a:off x="1821063" y="361949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66" name="矩形 65"/>
              <p:cNvSpPr/>
              <p:nvPr/>
            </p:nvSpPr>
            <p:spPr>
              <a:xfrm>
                <a:off x="1890278" y="3615174"/>
                <a:ext cx="3212459" cy="357697"/>
              </a:xfrm>
              <a:prstGeom prst="rect">
                <a:avLst/>
              </a:prstGeom>
            </p:spPr>
            <p:txBody>
              <a:bodyPr wrap="squar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6.4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软硬件实现</a:t>
                </a:r>
              </a:p>
            </p:txBody>
          </p:sp>
        </p:gr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694680" cy="319405"/>
          </a:xfrm>
          <a:prstGeom prst="rect">
            <a:avLst/>
          </a:prstGeom>
        </p:spPr>
        <p:txBody>
          <a:bodyPr wrap="none">
            <a:spAutoFit/>
          </a:bodyPr>
          <a:lstStyle/>
          <a:p>
            <a:r>
              <a:rPr lang="zh-CN" altLang="en-US" sz="1400" dirty="0" smtClean="0">
                <a:solidFill>
                  <a:schemeClr val="bg1"/>
                </a:solidFill>
              </a:rPr>
              <a:t>全国高校标准教材</a:t>
            </a:r>
            <a:r>
              <a:rPr lang="en-US" altLang="zh-CN" sz="1400" dirty="0" smtClean="0">
                <a:solidFill>
                  <a:schemeClr val="bg1"/>
                </a:solidFill>
              </a:rPr>
              <a:t>《</a:t>
            </a:r>
            <a:r>
              <a:rPr lang="zh-CN" altLang="en-US" sz="1400" dirty="0" smtClean="0">
                <a:solidFill>
                  <a:schemeClr val="bg1"/>
                </a:solidFill>
              </a:rPr>
              <a:t>云计算</a:t>
            </a:r>
            <a:r>
              <a:rPr lang="en-US" altLang="zh-CN" sz="1400" dirty="0" smtClean="0">
                <a:solidFill>
                  <a:schemeClr val="bg1"/>
                </a:solidFill>
              </a:rPr>
              <a:t>》</a:t>
            </a:r>
            <a:r>
              <a:rPr lang="zh-CN" altLang="en-US" sz="1400" dirty="0" smtClean="0">
                <a:solidFill>
                  <a:schemeClr val="bg1"/>
                </a:solidFill>
              </a:rPr>
              <a:t>姊妹篇，剖析大数据核心技术和实战应用</a:t>
            </a:r>
            <a:endParaRPr lang="zh-CN" altLang="en-US" sz="140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5" name="Imagen 5" descr="C:\Users\Design\Documents\Edu\Product Launch\sha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6045791"/>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55"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44</a:t>
            </a:fld>
            <a:endParaRPr lang="zh-CN" altLang="en-US" dirty="0"/>
          </a:p>
        </p:txBody>
      </p:sp>
      <p:sp>
        <p:nvSpPr>
          <p:cNvPr id="5" name="圆角矩形 4"/>
          <p:cNvSpPr/>
          <p:nvPr/>
        </p:nvSpPr>
        <p:spPr>
          <a:xfrm>
            <a:off x="1619885" y="4124261"/>
            <a:ext cx="5693410" cy="457899"/>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15" name="圆角矩形 14"/>
          <p:cNvSpPr/>
          <p:nvPr/>
        </p:nvSpPr>
        <p:spPr>
          <a:xfrm>
            <a:off x="1605915" y="4745291"/>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16" name="矩形 15"/>
          <p:cNvSpPr/>
          <p:nvPr/>
        </p:nvSpPr>
        <p:spPr>
          <a:xfrm>
            <a:off x="1689100" y="4124325"/>
            <a:ext cx="4218305" cy="414020"/>
          </a:xfrm>
          <a:prstGeom prst="rect">
            <a:avLst/>
          </a:prstGeom>
        </p:spPr>
        <p:txBody>
          <a:bodyPr wrap="squar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6.5</a:t>
            </a:r>
            <a:r>
              <a:rPr lang="zh-CN" altLang="en-US" sz="2100" spc="225" dirty="0">
                <a:solidFill>
                  <a:schemeClr val="bg1"/>
                </a:solidFill>
                <a:latin typeface="微软雅黑" panose="020B0503020204020204" pitchFamily="34" charset="-122"/>
                <a:ea typeface="微软雅黑" panose="020B0503020204020204" pitchFamily="34" charset="-122"/>
              </a:rPr>
              <a:t>　手写体数字识别项目实例</a:t>
            </a:r>
          </a:p>
        </p:txBody>
      </p:sp>
      <p:sp>
        <p:nvSpPr>
          <p:cNvPr id="18" name="矩形 17"/>
          <p:cNvSpPr/>
          <p:nvPr/>
        </p:nvSpPr>
        <p:spPr>
          <a:xfrm>
            <a:off x="1689100" y="4719955"/>
            <a:ext cx="3371850" cy="415498"/>
          </a:xfrm>
          <a:prstGeom prst="rect">
            <a:avLst/>
          </a:prstGeom>
        </p:spPr>
        <p:txBody>
          <a:bodyPr wrap="squar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6.6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深度学习应用</a:t>
            </a:r>
          </a:p>
        </p:txBody>
      </p:sp>
      <p:sp>
        <p:nvSpPr>
          <p:cNvPr id="2" name="圆角矩形 1"/>
          <p:cNvSpPr/>
          <p:nvPr/>
        </p:nvSpPr>
        <p:spPr>
          <a:xfrm>
            <a:off x="1605915" y="5315521"/>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17" name="矩形 16"/>
          <p:cNvSpPr/>
          <p:nvPr/>
        </p:nvSpPr>
        <p:spPr>
          <a:xfrm>
            <a:off x="1689100" y="5315585"/>
            <a:ext cx="2205990" cy="415498"/>
          </a:xfrm>
          <a:prstGeom prst="rect">
            <a:avLst/>
          </a:prstGeom>
        </p:spPr>
        <p:txBody>
          <a:bodyPr wrap="squar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440639" cy="830997"/>
          </a:xfrm>
          <a:prstGeom prst="rect">
            <a:avLst/>
          </a:prstGeom>
          <a:noFill/>
        </p:spPr>
        <p:txBody>
          <a:bodyPr wrap="none" rtlCol="0">
            <a:spAutoFit/>
          </a:bodyPr>
          <a:lstStyle/>
          <a:p>
            <a:pPr algn="l"/>
            <a:r>
              <a:rPr lang="en-US" altLang="zh-CN" sz="2400" b="1" spc="225" dirty="0" smtClean="0">
                <a:solidFill>
                  <a:prstClr val="white"/>
                </a:solidFill>
              </a:rPr>
              <a:t>6.5</a:t>
            </a:r>
            <a:r>
              <a:rPr lang="zh-CN" altLang="en-US" sz="2400" spc="225" dirty="0">
                <a:solidFill>
                  <a:schemeClr val="bg1"/>
                </a:solidFill>
                <a:latin typeface="微软雅黑" panose="020B0503020204020204" pitchFamily="34" charset="-122"/>
                <a:ea typeface="微软雅黑" panose="020B0503020204020204" pitchFamily="34" charset="-122"/>
                <a:sym typeface="+mn-ea"/>
              </a:rPr>
              <a:t>手写体</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数字识别</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项目</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实例</a:t>
            </a: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28675"/>
            <a:ext cx="1667444" cy="369332"/>
          </a:xfrm>
          <a:prstGeom prst="rect">
            <a:avLst/>
          </a:prstGeom>
          <a:noFill/>
        </p:spPr>
        <p:txBody>
          <a:bodyPr wrap="none" rtlCol="0">
            <a:spAutoFit/>
          </a:bodyPr>
          <a:lstStyle/>
          <a:p>
            <a:pPr algn="l"/>
            <a:r>
              <a:rPr lang="en-US" altLang="zh-CN" b="1" dirty="0" smtClean="0">
                <a:solidFill>
                  <a:srgbClr val="3D89BC"/>
                </a:solidFill>
              </a:rPr>
              <a:t>6.5.1</a:t>
            </a:r>
            <a:r>
              <a:rPr lang="zh-CN" altLang="en-US" b="1" dirty="0" smtClean="0">
                <a:solidFill>
                  <a:srgbClr val="3D89BC"/>
                </a:solidFill>
              </a:rPr>
              <a:t>数据准备</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1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1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45</a:t>
            </a:fld>
            <a:endParaRPr lang="zh-CN" altLang="en-US" dirty="0"/>
          </a:p>
        </p:txBody>
      </p:sp>
      <p:grpSp>
        <p:nvGrpSpPr>
          <p:cNvPr id="12" name="组合 11"/>
          <p:cNvGrpSpPr/>
          <p:nvPr>
            <p:custDataLst>
              <p:tags r:id="rId1"/>
            </p:custDataLst>
          </p:nvPr>
        </p:nvGrpSpPr>
        <p:grpSpPr>
          <a:xfrm>
            <a:off x="1597830" y="2246911"/>
            <a:ext cx="1381862" cy="1085850"/>
            <a:chOff x="1358900" y="2012100"/>
            <a:chExt cx="1381862" cy="1085850"/>
          </a:xfrm>
        </p:grpSpPr>
        <p:sp>
          <p:nvSpPr>
            <p:cNvPr id="11" name="任意多边形 10"/>
            <p:cNvSpPr/>
            <p:nvPr>
              <p:custDataLst>
                <p:tags r:id="rId9"/>
              </p:custDataLst>
            </p:nvPr>
          </p:nvSpPr>
          <p:spPr>
            <a:xfrm>
              <a:off x="1654912" y="2012100"/>
              <a:ext cx="1085850" cy="1085850"/>
            </a:xfrm>
            <a:custGeom>
              <a:avLst/>
              <a:gdLst>
                <a:gd name="connsiteX0" fmla="*/ 542925 w 1085850"/>
                <a:gd name="connsiteY0" fmla="*/ 92925 h 1085850"/>
                <a:gd name="connsiteX1" fmla="*/ 92925 w 1085850"/>
                <a:gd name="connsiteY1" fmla="*/ 542925 h 1085850"/>
                <a:gd name="connsiteX2" fmla="*/ 542925 w 1085850"/>
                <a:gd name="connsiteY2" fmla="*/ 992925 h 1085850"/>
                <a:gd name="connsiteX3" fmla="*/ 992925 w 1085850"/>
                <a:gd name="connsiteY3" fmla="*/ 542925 h 1085850"/>
                <a:gd name="connsiteX4" fmla="*/ 542925 w 1085850"/>
                <a:gd name="connsiteY4" fmla="*/ 92925 h 1085850"/>
                <a:gd name="connsiteX5" fmla="*/ 542925 w 1085850"/>
                <a:gd name="connsiteY5" fmla="*/ 0 h 1085850"/>
                <a:gd name="connsiteX6" fmla="*/ 1085850 w 1085850"/>
                <a:gd name="connsiteY6" fmla="*/ 542925 h 1085850"/>
                <a:gd name="connsiteX7" fmla="*/ 542925 w 1085850"/>
                <a:gd name="connsiteY7" fmla="*/ 1085850 h 1085850"/>
                <a:gd name="connsiteX8" fmla="*/ 0 w 1085850"/>
                <a:gd name="connsiteY8" fmla="*/ 542925 h 1085850"/>
                <a:gd name="connsiteX9" fmla="*/ 542925 w 1085850"/>
                <a:gd name="connsiteY9"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850" h="1085850">
                  <a:moveTo>
                    <a:pt x="542925" y="92925"/>
                  </a:moveTo>
                  <a:cubicBezTo>
                    <a:pt x="294397" y="92925"/>
                    <a:pt x="92925" y="294397"/>
                    <a:pt x="92925" y="542925"/>
                  </a:cubicBezTo>
                  <a:cubicBezTo>
                    <a:pt x="92925" y="791453"/>
                    <a:pt x="294397" y="992925"/>
                    <a:pt x="542925" y="992925"/>
                  </a:cubicBezTo>
                  <a:cubicBezTo>
                    <a:pt x="791453" y="992925"/>
                    <a:pt x="992925" y="791453"/>
                    <a:pt x="992925" y="542925"/>
                  </a:cubicBezTo>
                  <a:cubicBezTo>
                    <a:pt x="992925" y="294397"/>
                    <a:pt x="791453" y="92925"/>
                    <a:pt x="542925" y="92925"/>
                  </a:cubicBezTo>
                  <a:close/>
                  <a:moveTo>
                    <a:pt x="542925" y="0"/>
                  </a:moveTo>
                  <a:cubicBezTo>
                    <a:pt x="842774" y="0"/>
                    <a:pt x="1085850" y="243076"/>
                    <a:pt x="1085850" y="542925"/>
                  </a:cubicBezTo>
                  <a:cubicBezTo>
                    <a:pt x="1085850" y="842774"/>
                    <a:pt x="842774" y="1085850"/>
                    <a:pt x="542925" y="1085850"/>
                  </a:cubicBezTo>
                  <a:cubicBezTo>
                    <a:pt x="243076" y="1085850"/>
                    <a:pt x="0" y="842774"/>
                    <a:pt x="0" y="542925"/>
                  </a:cubicBezTo>
                  <a:cubicBezTo>
                    <a:pt x="0" y="243076"/>
                    <a:pt x="243076" y="0"/>
                    <a:pt x="54292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sym typeface="Arial" panose="020B0604020202020204" pitchFamily="34" charset="0"/>
              </a:endParaRPr>
            </a:p>
          </p:txBody>
        </p:sp>
        <p:sp>
          <p:nvSpPr>
            <p:cNvPr id="13" name="椭圆 12"/>
            <p:cNvSpPr/>
            <p:nvPr>
              <p:custDataLst>
                <p:tags r:id="rId10"/>
              </p:custDataLst>
            </p:nvPr>
          </p:nvSpPr>
          <p:spPr>
            <a:xfrm>
              <a:off x="1747837" y="2105025"/>
              <a:ext cx="900000" cy="900000"/>
            </a:xfrm>
            <a:prstGeom prst="ellipse">
              <a:avLst/>
            </a:prstGeom>
            <a:solidFill>
              <a:srgbClr val="F3E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kern="0" smtClean="0">
                  <a:solidFill>
                    <a:schemeClr val="tx1"/>
                  </a:solidFill>
                  <a:latin typeface="+mj-lt"/>
                  <a:ea typeface="+mj-ea"/>
                  <a:cs typeface="+mj-cs"/>
                  <a:sym typeface="Arial" panose="020B0604020202020204" pitchFamily="34" charset="0"/>
                </a:rPr>
                <a:t>测试集</a:t>
              </a:r>
            </a:p>
          </p:txBody>
        </p:sp>
        <p:sp>
          <p:nvSpPr>
            <p:cNvPr id="14" name="圆角矩形 13"/>
            <p:cNvSpPr/>
            <p:nvPr>
              <p:custDataLst>
                <p:tags r:id="rId11"/>
              </p:custDataLst>
            </p:nvPr>
          </p:nvSpPr>
          <p:spPr>
            <a:xfrm>
              <a:off x="1358900" y="2342300"/>
              <a:ext cx="469900" cy="425450"/>
            </a:xfrm>
            <a:prstGeom prst="roundRect">
              <a:avLst>
                <a:gd name="adj" fmla="val 8818"/>
              </a:avLst>
            </a:prstGeom>
            <a:solidFill>
              <a:srgbClr val="F3EFE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sz="2400" b="1" dirty="0">
                  <a:solidFill>
                    <a:schemeClr val="accent1"/>
                  </a:solidFill>
                  <a:sym typeface="Arial" panose="020B0604020202020204" pitchFamily="34" charset="0"/>
                </a:rPr>
                <a:t>A</a:t>
              </a:r>
            </a:p>
          </p:txBody>
        </p:sp>
      </p:grpSp>
      <p:sp>
        <p:nvSpPr>
          <p:cNvPr id="15" name="矩形 14"/>
          <p:cNvSpPr/>
          <p:nvPr>
            <p:custDataLst>
              <p:tags r:id="rId2"/>
            </p:custDataLst>
          </p:nvPr>
        </p:nvSpPr>
        <p:spPr>
          <a:xfrm>
            <a:off x="2979693" y="2426531"/>
            <a:ext cx="3716610" cy="726609"/>
          </a:xfrm>
          <a:prstGeom prst="rect">
            <a:avLst/>
          </a:prstGeom>
        </p:spPr>
        <p:txBody>
          <a:bodyPr wrap="square" anchor="ctr" anchorCtr="0">
            <a:normAutofit/>
          </a:bodyPr>
          <a:lstStyle/>
          <a:p>
            <a:pPr algn="just">
              <a:lnSpc>
                <a:spcPct val="120000"/>
              </a:lnSpc>
            </a:pPr>
            <a:r>
              <a:rPr lang="zh-CN" altLang="en-US" kern="0" dirty="0" smtClean="0">
                <a:sym typeface="Arial" panose="020B0604020202020204" pitchFamily="34" charset="0"/>
              </a:rPr>
              <a:t>测试集</a:t>
            </a:r>
            <a:r>
              <a:rPr lang="en-US" altLang="zh-CN" kern="0" dirty="0" smtClean="0">
                <a:sym typeface="Arial" panose="020B0604020202020204" pitchFamily="34" charset="0"/>
              </a:rPr>
              <a:t>用来建立模型</a:t>
            </a:r>
            <a:r>
              <a:rPr lang="zh-CN" altLang="en-US" kern="0" dirty="0" smtClean="0">
                <a:sym typeface="Arial" panose="020B0604020202020204" pitchFamily="34" charset="0"/>
              </a:rPr>
              <a:t>。</a:t>
            </a:r>
          </a:p>
        </p:txBody>
      </p:sp>
      <p:grpSp>
        <p:nvGrpSpPr>
          <p:cNvPr id="70" name="组合 69"/>
          <p:cNvGrpSpPr/>
          <p:nvPr>
            <p:custDataLst>
              <p:tags r:id="rId3"/>
            </p:custDataLst>
          </p:nvPr>
        </p:nvGrpSpPr>
        <p:grpSpPr>
          <a:xfrm>
            <a:off x="2447698" y="4026371"/>
            <a:ext cx="1381862" cy="1085850"/>
            <a:chOff x="1358900" y="2012100"/>
            <a:chExt cx="1381862" cy="1085850"/>
          </a:xfrm>
        </p:grpSpPr>
        <p:sp>
          <p:nvSpPr>
            <p:cNvPr id="72" name="任意多边形 71"/>
            <p:cNvSpPr/>
            <p:nvPr>
              <p:custDataLst>
                <p:tags r:id="rId6"/>
              </p:custDataLst>
            </p:nvPr>
          </p:nvSpPr>
          <p:spPr>
            <a:xfrm>
              <a:off x="1654912" y="2012100"/>
              <a:ext cx="1085850" cy="1085850"/>
            </a:xfrm>
            <a:custGeom>
              <a:avLst/>
              <a:gdLst>
                <a:gd name="connsiteX0" fmla="*/ 542925 w 1085850"/>
                <a:gd name="connsiteY0" fmla="*/ 92925 h 1085850"/>
                <a:gd name="connsiteX1" fmla="*/ 92925 w 1085850"/>
                <a:gd name="connsiteY1" fmla="*/ 542925 h 1085850"/>
                <a:gd name="connsiteX2" fmla="*/ 542925 w 1085850"/>
                <a:gd name="connsiteY2" fmla="*/ 992925 h 1085850"/>
                <a:gd name="connsiteX3" fmla="*/ 992925 w 1085850"/>
                <a:gd name="connsiteY3" fmla="*/ 542925 h 1085850"/>
                <a:gd name="connsiteX4" fmla="*/ 542925 w 1085850"/>
                <a:gd name="connsiteY4" fmla="*/ 92925 h 1085850"/>
                <a:gd name="connsiteX5" fmla="*/ 542925 w 1085850"/>
                <a:gd name="connsiteY5" fmla="*/ 0 h 1085850"/>
                <a:gd name="connsiteX6" fmla="*/ 1085850 w 1085850"/>
                <a:gd name="connsiteY6" fmla="*/ 542925 h 1085850"/>
                <a:gd name="connsiteX7" fmla="*/ 542925 w 1085850"/>
                <a:gd name="connsiteY7" fmla="*/ 1085850 h 1085850"/>
                <a:gd name="connsiteX8" fmla="*/ 0 w 1085850"/>
                <a:gd name="connsiteY8" fmla="*/ 542925 h 1085850"/>
                <a:gd name="connsiteX9" fmla="*/ 542925 w 1085850"/>
                <a:gd name="connsiteY9"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850" h="1085850">
                  <a:moveTo>
                    <a:pt x="542925" y="92925"/>
                  </a:moveTo>
                  <a:cubicBezTo>
                    <a:pt x="294397" y="92925"/>
                    <a:pt x="92925" y="294397"/>
                    <a:pt x="92925" y="542925"/>
                  </a:cubicBezTo>
                  <a:cubicBezTo>
                    <a:pt x="92925" y="791453"/>
                    <a:pt x="294397" y="992925"/>
                    <a:pt x="542925" y="992925"/>
                  </a:cubicBezTo>
                  <a:cubicBezTo>
                    <a:pt x="791453" y="992925"/>
                    <a:pt x="992925" y="791453"/>
                    <a:pt x="992925" y="542925"/>
                  </a:cubicBezTo>
                  <a:cubicBezTo>
                    <a:pt x="992925" y="294397"/>
                    <a:pt x="791453" y="92925"/>
                    <a:pt x="542925" y="92925"/>
                  </a:cubicBezTo>
                  <a:close/>
                  <a:moveTo>
                    <a:pt x="542925" y="0"/>
                  </a:moveTo>
                  <a:cubicBezTo>
                    <a:pt x="842774" y="0"/>
                    <a:pt x="1085850" y="243076"/>
                    <a:pt x="1085850" y="542925"/>
                  </a:cubicBezTo>
                  <a:cubicBezTo>
                    <a:pt x="1085850" y="842774"/>
                    <a:pt x="842774" y="1085850"/>
                    <a:pt x="542925" y="1085850"/>
                  </a:cubicBezTo>
                  <a:cubicBezTo>
                    <a:pt x="243076" y="1085850"/>
                    <a:pt x="0" y="842774"/>
                    <a:pt x="0" y="542925"/>
                  </a:cubicBezTo>
                  <a:cubicBezTo>
                    <a:pt x="0" y="243076"/>
                    <a:pt x="243076" y="0"/>
                    <a:pt x="542925" y="0"/>
                  </a:cubicBez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sym typeface="Arial" panose="020B0604020202020204" pitchFamily="34" charset="0"/>
              </a:endParaRPr>
            </a:p>
          </p:txBody>
        </p:sp>
        <p:sp>
          <p:nvSpPr>
            <p:cNvPr id="73" name="椭圆 72"/>
            <p:cNvSpPr/>
            <p:nvPr>
              <p:custDataLst>
                <p:tags r:id="rId7"/>
              </p:custDataLst>
            </p:nvPr>
          </p:nvSpPr>
          <p:spPr>
            <a:xfrm>
              <a:off x="1747837" y="2105025"/>
              <a:ext cx="900000" cy="900000"/>
            </a:xfrm>
            <a:prstGeom prst="ellipse">
              <a:avLst/>
            </a:prstGeom>
            <a:solidFill>
              <a:srgbClr val="F3E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kern="0" smtClean="0">
                  <a:solidFill>
                    <a:schemeClr val="tx1"/>
                  </a:solidFill>
                  <a:latin typeface="+mj-lt"/>
                  <a:ea typeface="+mj-ea"/>
                  <a:cs typeface="+mj-cs"/>
                  <a:sym typeface="Arial" panose="020B0604020202020204" pitchFamily="34" charset="0"/>
                </a:rPr>
                <a:t>训练集</a:t>
              </a:r>
            </a:p>
          </p:txBody>
        </p:sp>
        <p:sp>
          <p:nvSpPr>
            <p:cNvPr id="74" name="圆角矩形 73"/>
            <p:cNvSpPr/>
            <p:nvPr>
              <p:custDataLst>
                <p:tags r:id="rId8"/>
              </p:custDataLst>
            </p:nvPr>
          </p:nvSpPr>
          <p:spPr>
            <a:xfrm>
              <a:off x="1358900" y="2342300"/>
              <a:ext cx="469900" cy="425450"/>
            </a:xfrm>
            <a:prstGeom prst="roundRect">
              <a:avLst>
                <a:gd name="adj" fmla="val 8818"/>
              </a:avLst>
            </a:prstGeom>
            <a:solidFill>
              <a:srgbClr val="F3EFE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sz="2400" b="1" dirty="0" smtClean="0">
                  <a:solidFill>
                    <a:srgbClr val="404040"/>
                  </a:solidFill>
                  <a:sym typeface="Arial" panose="020B0604020202020204" pitchFamily="34" charset="0"/>
                </a:rPr>
                <a:t>B</a:t>
              </a:r>
            </a:p>
          </p:txBody>
        </p:sp>
      </p:grpSp>
      <p:sp>
        <p:nvSpPr>
          <p:cNvPr id="71" name="矩形 70"/>
          <p:cNvSpPr/>
          <p:nvPr>
            <p:custDataLst>
              <p:tags r:id="rId4"/>
            </p:custDataLst>
          </p:nvPr>
        </p:nvSpPr>
        <p:spPr>
          <a:xfrm>
            <a:off x="3829561" y="4205991"/>
            <a:ext cx="3716610" cy="726609"/>
          </a:xfrm>
          <a:prstGeom prst="rect">
            <a:avLst/>
          </a:prstGeom>
        </p:spPr>
        <p:txBody>
          <a:bodyPr wrap="square" anchor="ctr" anchorCtr="0">
            <a:normAutofit/>
          </a:bodyPr>
          <a:lstStyle/>
          <a:p>
            <a:pPr algn="just">
              <a:lnSpc>
                <a:spcPct val="120000"/>
              </a:lnSpc>
            </a:pPr>
            <a:r>
              <a:rPr lang="zh-CN" altLang="en-US" kern="0" dirty="0" smtClean="0">
                <a:sym typeface="Arial" panose="020B0604020202020204" pitchFamily="34" charset="0"/>
              </a:rPr>
              <a:t>训练集</a:t>
            </a:r>
            <a:r>
              <a:rPr lang="en-US" altLang="zh-CN" kern="0" dirty="0" smtClean="0">
                <a:sym typeface="Arial" panose="020B0604020202020204" pitchFamily="34" charset="0"/>
              </a:rPr>
              <a:t>用来评估模型的预测能力</a:t>
            </a:r>
            <a:r>
              <a:rPr lang="zh-CN" altLang="en-US" kern="0" dirty="0" smtClean="0">
                <a:sym typeface="Arial" panose="020B0604020202020204" pitchFamily="34" charset="0"/>
              </a:rPr>
              <a:t>。</a:t>
            </a:r>
          </a:p>
        </p:txBody>
      </p:sp>
      <p:sp>
        <p:nvSpPr>
          <p:cNvPr id="16" name="矩形 15"/>
          <p:cNvSpPr/>
          <p:nvPr>
            <p:custDataLst>
              <p:tags r:id="rId5"/>
            </p:custDataLst>
          </p:nvPr>
        </p:nvSpPr>
        <p:spPr>
          <a:xfrm>
            <a:off x="687705" y="1450859"/>
            <a:ext cx="7768590" cy="461665"/>
          </a:xfrm>
          <a:prstGeom prst="rect">
            <a:avLst/>
          </a:prstGeom>
        </p:spPr>
        <p:txBody>
          <a:bodyPr wrap="square">
            <a:noAutofit/>
          </a:bodyPr>
          <a:lstStyle/>
          <a:p>
            <a:pPr algn="ctr"/>
            <a:r>
              <a:rPr lang="zh-CN" altLang="en-US" dirty="0">
                <a:latin typeface="+mj-lt"/>
                <a:ea typeface="+mj-ea"/>
                <a:cs typeface="+mj-cs"/>
                <a:sym typeface="Arial" panose="020B0604020202020204" pitchFamily="34" charset="0"/>
              </a:rPr>
              <a:t>首先准备一批图像数据，将图像数据集分为测试集和训练集两个部分。</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440639" cy="461665"/>
          </a:xfrm>
          <a:prstGeom prst="rect">
            <a:avLst/>
          </a:prstGeom>
          <a:noFill/>
        </p:spPr>
        <p:txBody>
          <a:bodyPr wrap="none" rtlCol="0">
            <a:spAutoFit/>
          </a:bodyPr>
          <a:lstStyle/>
          <a:p>
            <a:pPr algn="l"/>
            <a:r>
              <a:rPr lang="en-US" altLang="zh-CN" sz="2400" b="1" spc="225" dirty="0" smtClean="0">
                <a:solidFill>
                  <a:prstClr val="white"/>
                </a:solidFill>
                <a:sym typeface="+mn-ea"/>
              </a:rPr>
              <a:t>6.5</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手写体数字识别</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项目</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实例</a:t>
            </a:r>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pPr algn="l"/>
            <a:r>
              <a:rPr lang="zh-CN" altLang="en-US" sz="1400" dirty="0" smtClean="0">
                <a:solidFill>
                  <a:prstClr val="white"/>
                </a:solidFill>
                <a:sym typeface="+mn-ea"/>
              </a:rPr>
              <a:t>第六章 深度学习</a:t>
            </a:r>
          </a:p>
        </p:txBody>
      </p:sp>
      <p:sp>
        <p:nvSpPr>
          <p:cNvPr id="23" name="文本框 40"/>
          <p:cNvSpPr txBox="1"/>
          <p:nvPr/>
        </p:nvSpPr>
        <p:spPr>
          <a:xfrm>
            <a:off x="399253" y="838200"/>
            <a:ext cx="1667444" cy="369332"/>
          </a:xfrm>
          <a:prstGeom prst="rect">
            <a:avLst/>
          </a:prstGeom>
          <a:noFill/>
        </p:spPr>
        <p:txBody>
          <a:bodyPr wrap="none" rtlCol="0">
            <a:spAutoFit/>
          </a:bodyPr>
          <a:lstStyle/>
          <a:p>
            <a:pPr algn="l"/>
            <a:r>
              <a:rPr lang="en-US" altLang="zh-CN" b="1" dirty="0" smtClean="0">
                <a:solidFill>
                  <a:srgbClr val="3D89BC"/>
                </a:solidFill>
                <a:sym typeface="+mn-ea"/>
              </a:rPr>
              <a:t>6.5.2</a:t>
            </a:r>
            <a:r>
              <a:rPr lang="zh-CN" altLang="en-US" b="1" dirty="0" smtClean="0">
                <a:solidFill>
                  <a:srgbClr val="3D89BC"/>
                </a:solidFill>
                <a:sym typeface="+mn-ea"/>
              </a:rPr>
              <a:t>模型设计</a:t>
            </a:r>
            <a:endParaRPr lang="zh-CN" altLang="en-US" b="1" dirty="0">
              <a:solidFill>
                <a:srgbClr val="3D89BC"/>
              </a:solidFill>
            </a:endParaRP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任意多边形 24"/>
          <p:cNvSpPr/>
          <p:nvPr/>
        </p:nvSpPr>
        <p:spPr>
          <a:xfrm>
            <a:off x="2845596" y="1930799"/>
            <a:ext cx="1607344" cy="1472656"/>
          </a:xfrm>
          <a:custGeom>
            <a:avLst/>
            <a:gdLst>
              <a:gd name="connsiteX0" fmla="*/ 0 w 2143125"/>
              <a:gd name="connsiteY0" fmla="*/ 0 h 1963541"/>
              <a:gd name="connsiteX1" fmla="*/ 2143125 w 2143125"/>
              <a:gd name="connsiteY1" fmla="*/ 0 h 1963541"/>
              <a:gd name="connsiteX2" fmla="*/ 2143125 w 2143125"/>
              <a:gd name="connsiteY2" fmla="*/ 1963541 h 1963541"/>
              <a:gd name="connsiteX3" fmla="*/ 0 w 2143125"/>
              <a:gd name="connsiteY3" fmla="*/ 1963541 h 1963541"/>
              <a:gd name="connsiteX4" fmla="*/ 0 w 2143125"/>
              <a:gd name="connsiteY4" fmla="*/ 0 h 196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25" h="1963541">
                <a:moveTo>
                  <a:pt x="0" y="0"/>
                </a:moveTo>
                <a:lnTo>
                  <a:pt x="2143125" y="0"/>
                </a:lnTo>
                <a:lnTo>
                  <a:pt x="2143125" y="1963541"/>
                </a:lnTo>
                <a:lnTo>
                  <a:pt x="0" y="1963541"/>
                </a:lnTo>
                <a:lnTo>
                  <a:pt x="0" y="0"/>
                </a:lnTo>
                <a:close/>
              </a:path>
            </a:pathLst>
          </a:custGeom>
          <a:solidFill>
            <a:schemeClr val="tx1">
              <a:lumMod val="75000"/>
              <a:lumOff val="2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任意多边形 25"/>
          <p:cNvSpPr/>
          <p:nvPr/>
        </p:nvSpPr>
        <p:spPr>
          <a:xfrm>
            <a:off x="4661096" y="1930799"/>
            <a:ext cx="1582542" cy="1472656"/>
          </a:xfrm>
          <a:custGeom>
            <a:avLst/>
            <a:gdLst>
              <a:gd name="connsiteX0" fmla="*/ 0 w 2110056"/>
              <a:gd name="connsiteY0" fmla="*/ 0 h 1963541"/>
              <a:gd name="connsiteX1" fmla="*/ 2110056 w 2110056"/>
              <a:gd name="connsiteY1" fmla="*/ 0 h 1963541"/>
              <a:gd name="connsiteX2" fmla="*/ 2110056 w 2110056"/>
              <a:gd name="connsiteY2" fmla="*/ 1963541 h 1963541"/>
              <a:gd name="connsiteX3" fmla="*/ 0 w 2110056"/>
              <a:gd name="connsiteY3" fmla="*/ 1963541 h 1963541"/>
              <a:gd name="connsiteX4" fmla="*/ 0 w 2110056"/>
              <a:gd name="connsiteY4" fmla="*/ 0 h 196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0056" h="1963541">
                <a:moveTo>
                  <a:pt x="0" y="0"/>
                </a:moveTo>
                <a:lnTo>
                  <a:pt x="2110056" y="0"/>
                </a:lnTo>
                <a:lnTo>
                  <a:pt x="2110056" y="1963541"/>
                </a:lnTo>
                <a:lnTo>
                  <a:pt x="0" y="1963541"/>
                </a:lnTo>
                <a:lnTo>
                  <a:pt x="0" y="0"/>
                </a:lnTo>
                <a:close/>
              </a:path>
            </a:pathLst>
          </a:custGeom>
          <a:solidFill>
            <a:schemeClr val="tx1">
              <a:lumMod val="75000"/>
              <a:lumOff val="2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26"/>
          <p:cNvSpPr/>
          <p:nvPr/>
        </p:nvSpPr>
        <p:spPr>
          <a:xfrm>
            <a:off x="2845596" y="3612930"/>
            <a:ext cx="1607344" cy="1472656"/>
          </a:xfrm>
          <a:custGeom>
            <a:avLst/>
            <a:gdLst>
              <a:gd name="connsiteX0" fmla="*/ 0 w 2143125"/>
              <a:gd name="connsiteY0" fmla="*/ 0 h 1963541"/>
              <a:gd name="connsiteX1" fmla="*/ 2143125 w 2143125"/>
              <a:gd name="connsiteY1" fmla="*/ 0 h 1963541"/>
              <a:gd name="connsiteX2" fmla="*/ 2143125 w 2143125"/>
              <a:gd name="connsiteY2" fmla="*/ 1963541 h 1963541"/>
              <a:gd name="connsiteX3" fmla="*/ 0 w 2143125"/>
              <a:gd name="connsiteY3" fmla="*/ 1963541 h 1963541"/>
              <a:gd name="connsiteX4" fmla="*/ 0 w 2143125"/>
              <a:gd name="connsiteY4" fmla="*/ 0 h 196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25" h="1963541">
                <a:moveTo>
                  <a:pt x="0" y="0"/>
                </a:moveTo>
                <a:lnTo>
                  <a:pt x="2143125" y="0"/>
                </a:lnTo>
                <a:lnTo>
                  <a:pt x="2143125" y="1963541"/>
                </a:lnTo>
                <a:lnTo>
                  <a:pt x="0" y="1963541"/>
                </a:lnTo>
                <a:lnTo>
                  <a:pt x="0" y="0"/>
                </a:lnTo>
                <a:close/>
              </a:path>
            </a:pathLst>
          </a:custGeom>
          <a:solidFill>
            <a:schemeClr val="tx1">
              <a:lumMod val="75000"/>
              <a:lumOff val="2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任意多边形 27"/>
          <p:cNvSpPr/>
          <p:nvPr/>
        </p:nvSpPr>
        <p:spPr>
          <a:xfrm>
            <a:off x="4661096" y="3612930"/>
            <a:ext cx="1582542" cy="1472656"/>
          </a:xfrm>
          <a:custGeom>
            <a:avLst/>
            <a:gdLst>
              <a:gd name="connsiteX0" fmla="*/ 0 w 2110056"/>
              <a:gd name="connsiteY0" fmla="*/ 0 h 1963541"/>
              <a:gd name="connsiteX1" fmla="*/ 2110056 w 2110056"/>
              <a:gd name="connsiteY1" fmla="*/ 0 h 1963541"/>
              <a:gd name="connsiteX2" fmla="*/ 2110056 w 2110056"/>
              <a:gd name="connsiteY2" fmla="*/ 1963541 h 1963541"/>
              <a:gd name="connsiteX3" fmla="*/ 0 w 2110056"/>
              <a:gd name="connsiteY3" fmla="*/ 1963541 h 1963541"/>
              <a:gd name="connsiteX4" fmla="*/ 0 w 2110056"/>
              <a:gd name="connsiteY4" fmla="*/ 0 h 196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0056" h="1963541">
                <a:moveTo>
                  <a:pt x="0" y="0"/>
                </a:moveTo>
                <a:lnTo>
                  <a:pt x="2110056" y="0"/>
                </a:lnTo>
                <a:lnTo>
                  <a:pt x="2110056" y="1963541"/>
                </a:lnTo>
                <a:lnTo>
                  <a:pt x="0" y="1963541"/>
                </a:lnTo>
                <a:lnTo>
                  <a:pt x="0" y="0"/>
                </a:lnTo>
                <a:close/>
              </a:path>
            </a:pathLst>
          </a:custGeom>
          <a:solidFill>
            <a:schemeClr val="tx1">
              <a:lumMod val="75000"/>
              <a:lumOff val="2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任意多边形 28"/>
          <p:cNvSpPr/>
          <p:nvPr/>
        </p:nvSpPr>
        <p:spPr>
          <a:xfrm>
            <a:off x="498672" y="1930799"/>
            <a:ext cx="2346923" cy="1472656"/>
          </a:xfrm>
          <a:custGeom>
            <a:avLst/>
            <a:gdLst>
              <a:gd name="connsiteX0" fmla="*/ 0 w 3129230"/>
              <a:gd name="connsiteY0" fmla="*/ 0 h 1963541"/>
              <a:gd name="connsiteX1" fmla="*/ 3129230 w 3129230"/>
              <a:gd name="connsiteY1" fmla="*/ 0 h 1963541"/>
              <a:gd name="connsiteX2" fmla="*/ 3129230 w 3129230"/>
              <a:gd name="connsiteY2" fmla="*/ 1963541 h 1963541"/>
              <a:gd name="connsiteX3" fmla="*/ 0 w 3129230"/>
              <a:gd name="connsiteY3" fmla="*/ 1963541 h 1963541"/>
              <a:gd name="connsiteX4" fmla="*/ 0 w 3129230"/>
              <a:gd name="connsiteY4" fmla="*/ 0 h 196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230" h="1963541">
                <a:moveTo>
                  <a:pt x="0" y="0"/>
                </a:moveTo>
                <a:lnTo>
                  <a:pt x="3129230" y="0"/>
                </a:lnTo>
                <a:lnTo>
                  <a:pt x="3129230" y="1963541"/>
                </a:lnTo>
                <a:lnTo>
                  <a:pt x="0" y="1963541"/>
                </a:lnTo>
                <a:lnTo>
                  <a:pt x="0" y="0"/>
                </a:lnTo>
                <a:close/>
              </a:path>
            </a:pathLst>
          </a:custGeom>
          <a:solidFill>
            <a:schemeClr val="bg1">
              <a:lumMod val="9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任意多边形 29"/>
          <p:cNvSpPr/>
          <p:nvPr/>
        </p:nvSpPr>
        <p:spPr>
          <a:xfrm>
            <a:off x="6243639" y="1930799"/>
            <a:ext cx="2371724" cy="1472656"/>
          </a:xfrm>
          <a:custGeom>
            <a:avLst/>
            <a:gdLst>
              <a:gd name="connsiteX0" fmla="*/ 0 w 3162299"/>
              <a:gd name="connsiteY0" fmla="*/ 0 h 1963541"/>
              <a:gd name="connsiteX1" fmla="*/ 3162299 w 3162299"/>
              <a:gd name="connsiteY1" fmla="*/ 0 h 1963541"/>
              <a:gd name="connsiteX2" fmla="*/ 3162299 w 3162299"/>
              <a:gd name="connsiteY2" fmla="*/ 1963541 h 1963541"/>
              <a:gd name="connsiteX3" fmla="*/ 0 w 3162299"/>
              <a:gd name="connsiteY3" fmla="*/ 1963541 h 1963541"/>
              <a:gd name="connsiteX4" fmla="*/ 0 w 3162299"/>
              <a:gd name="connsiteY4" fmla="*/ 0 h 196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299" h="1963541">
                <a:moveTo>
                  <a:pt x="0" y="0"/>
                </a:moveTo>
                <a:lnTo>
                  <a:pt x="3162299" y="0"/>
                </a:lnTo>
                <a:lnTo>
                  <a:pt x="3162299" y="1963541"/>
                </a:lnTo>
                <a:lnTo>
                  <a:pt x="0" y="1963541"/>
                </a:lnTo>
                <a:lnTo>
                  <a:pt x="0" y="0"/>
                </a:lnTo>
                <a:close/>
              </a:path>
            </a:pathLst>
          </a:custGeom>
          <a:solidFill>
            <a:schemeClr val="bg1">
              <a:lumMod val="9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任意多边形 30"/>
          <p:cNvSpPr/>
          <p:nvPr/>
        </p:nvSpPr>
        <p:spPr>
          <a:xfrm>
            <a:off x="498672" y="3612930"/>
            <a:ext cx="2346923" cy="1472656"/>
          </a:xfrm>
          <a:custGeom>
            <a:avLst/>
            <a:gdLst>
              <a:gd name="connsiteX0" fmla="*/ 0 w 3129230"/>
              <a:gd name="connsiteY0" fmla="*/ 0 h 1963541"/>
              <a:gd name="connsiteX1" fmla="*/ 3129230 w 3129230"/>
              <a:gd name="connsiteY1" fmla="*/ 0 h 1963541"/>
              <a:gd name="connsiteX2" fmla="*/ 3129230 w 3129230"/>
              <a:gd name="connsiteY2" fmla="*/ 1963541 h 1963541"/>
              <a:gd name="connsiteX3" fmla="*/ 0 w 3129230"/>
              <a:gd name="connsiteY3" fmla="*/ 1963541 h 1963541"/>
              <a:gd name="connsiteX4" fmla="*/ 0 w 3129230"/>
              <a:gd name="connsiteY4" fmla="*/ 0 h 196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230" h="1963541">
                <a:moveTo>
                  <a:pt x="0" y="0"/>
                </a:moveTo>
                <a:lnTo>
                  <a:pt x="3129230" y="0"/>
                </a:lnTo>
                <a:lnTo>
                  <a:pt x="3129230" y="1963541"/>
                </a:lnTo>
                <a:lnTo>
                  <a:pt x="0" y="1963541"/>
                </a:lnTo>
                <a:lnTo>
                  <a:pt x="0" y="0"/>
                </a:lnTo>
                <a:close/>
              </a:path>
            </a:pathLst>
          </a:custGeom>
          <a:solidFill>
            <a:schemeClr val="bg1">
              <a:lumMod val="9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任意多边形 31"/>
          <p:cNvSpPr/>
          <p:nvPr/>
        </p:nvSpPr>
        <p:spPr>
          <a:xfrm>
            <a:off x="6243639" y="3612930"/>
            <a:ext cx="2371724" cy="1472656"/>
          </a:xfrm>
          <a:custGeom>
            <a:avLst/>
            <a:gdLst>
              <a:gd name="connsiteX0" fmla="*/ 0 w 3162299"/>
              <a:gd name="connsiteY0" fmla="*/ 0 h 1963541"/>
              <a:gd name="connsiteX1" fmla="*/ 3162299 w 3162299"/>
              <a:gd name="connsiteY1" fmla="*/ 0 h 1963541"/>
              <a:gd name="connsiteX2" fmla="*/ 3162299 w 3162299"/>
              <a:gd name="connsiteY2" fmla="*/ 1963541 h 1963541"/>
              <a:gd name="connsiteX3" fmla="*/ 0 w 3162299"/>
              <a:gd name="connsiteY3" fmla="*/ 1963541 h 1963541"/>
              <a:gd name="connsiteX4" fmla="*/ 0 w 3162299"/>
              <a:gd name="connsiteY4" fmla="*/ 0 h 196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299" h="1963541">
                <a:moveTo>
                  <a:pt x="0" y="0"/>
                </a:moveTo>
                <a:lnTo>
                  <a:pt x="3162299" y="0"/>
                </a:lnTo>
                <a:lnTo>
                  <a:pt x="3162299" y="1963541"/>
                </a:lnTo>
                <a:lnTo>
                  <a:pt x="0" y="1963541"/>
                </a:lnTo>
                <a:lnTo>
                  <a:pt x="0" y="0"/>
                </a:lnTo>
                <a:close/>
              </a:path>
            </a:pathLst>
          </a:custGeom>
          <a:solidFill>
            <a:schemeClr val="bg1">
              <a:lumMod val="9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3601641" y="2535935"/>
            <a:ext cx="1885950" cy="1885950"/>
          </a:xfrm>
          <a:prstGeom prst="ellipse">
            <a:avLst/>
          </a:prstGeom>
          <a:solidFill>
            <a:srgbClr val="3D89BC"/>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p:cNvSpPr/>
          <p:nvPr/>
        </p:nvSpPr>
        <p:spPr>
          <a:xfrm>
            <a:off x="3796090" y="3058069"/>
            <a:ext cx="1460656" cy="707886"/>
          </a:xfrm>
          <a:prstGeom prst="rect">
            <a:avLst/>
          </a:prstGeom>
        </p:spPr>
        <p:txBody>
          <a:bodyPr wrap="none">
            <a:spAutoFit/>
          </a:bodyPr>
          <a:lstStyle/>
          <a:p>
            <a:pPr algn="ctr"/>
            <a:r>
              <a:rPr lang="zh-CN" altLang="en-US" sz="2000" b="1" dirty="0" smtClean="0">
                <a:solidFill>
                  <a:schemeClr val="bg1"/>
                </a:solidFill>
              </a:rPr>
              <a:t>LeNet模型</a:t>
            </a:r>
          </a:p>
          <a:p>
            <a:pPr algn="ctr"/>
            <a:r>
              <a:rPr lang="zh-CN" altLang="en-US" sz="2000" b="1" dirty="0" smtClean="0">
                <a:solidFill>
                  <a:schemeClr val="bg1"/>
                </a:solidFill>
              </a:rPr>
              <a:t>网络结构</a:t>
            </a:r>
          </a:p>
        </p:txBody>
      </p:sp>
      <p:sp>
        <p:nvSpPr>
          <p:cNvPr id="35" name="矩形 34"/>
          <p:cNvSpPr/>
          <p:nvPr/>
        </p:nvSpPr>
        <p:spPr>
          <a:xfrm>
            <a:off x="2980171" y="2433854"/>
            <a:ext cx="1120616" cy="384810"/>
          </a:xfrm>
          <a:prstGeom prst="rect">
            <a:avLst/>
          </a:prstGeom>
        </p:spPr>
        <p:txBody>
          <a:bodyPr wrap="square">
            <a:spAutoFit/>
          </a:bodyPr>
          <a:lstStyle/>
          <a:p>
            <a:r>
              <a:rPr lang="zh-CN" altLang="en-US" dirty="0">
                <a:solidFill>
                  <a:schemeClr val="bg1"/>
                </a:solidFill>
              </a:rPr>
              <a:t>定义一</a:t>
            </a:r>
          </a:p>
        </p:txBody>
      </p:sp>
      <p:sp>
        <p:nvSpPr>
          <p:cNvPr id="36" name="矩形 35"/>
          <p:cNvSpPr/>
          <p:nvPr/>
        </p:nvSpPr>
        <p:spPr>
          <a:xfrm>
            <a:off x="5313872" y="2433854"/>
            <a:ext cx="734028" cy="293370"/>
          </a:xfrm>
          <a:prstGeom prst="rect">
            <a:avLst/>
          </a:prstGeom>
        </p:spPr>
        <p:txBody>
          <a:bodyPr wrap="square" lIns="0" tIns="0" rIns="0" bIns="0">
            <a:spAutoFit/>
          </a:bodyPr>
          <a:lstStyle/>
          <a:p>
            <a:pPr algn="r"/>
            <a:r>
              <a:rPr lang="zh-CN" altLang="en-US" dirty="0" smtClean="0">
                <a:solidFill>
                  <a:schemeClr val="bg1"/>
                </a:solidFill>
              </a:rPr>
              <a:t>定义二</a:t>
            </a:r>
            <a:endParaRPr lang="zh-CN" altLang="en-US" dirty="0">
              <a:solidFill>
                <a:schemeClr val="bg1"/>
              </a:solidFill>
            </a:endParaRPr>
          </a:p>
        </p:txBody>
      </p:sp>
      <p:sp>
        <p:nvSpPr>
          <p:cNvPr id="37" name="矩形 36"/>
          <p:cNvSpPr/>
          <p:nvPr/>
        </p:nvSpPr>
        <p:spPr>
          <a:xfrm>
            <a:off x="2980171" y="4178785"/>
            <a:ext cx="1120616" cy="384810"/>
          </a:xfrm>
          <a:prstGeom prst="rect">
            <a:avLst/>
          </a:prstGeom>
        </p:spPr>
        <p:txBody>
          <a:bodyPr wrap="square">
            <a:spAutoFit/>
          </a:bodyPr>
          <a:lstStyle/>
          <a:p>
            <a:r>
              <a:rPr lang="zh-CN" altLang="en-US" dirty="0" smtClean="0">
                <a:solidFill>
                  <a:schemeClr val="bg1"/>
                </a:solidFill>
              </a:rPr>
              <a:t>定义三</a:t>
            </a:r>
            <a:endParaRPr lang="zh-CN" altLang="en-US" dirty="0">
              <a:solidFill>
                <a:schemeClr val="bg1"/>
              </a:solidFill>
            </a:endParaRPr>
          </a:p>
        </p:txBody>
      </p:sp>
      <p:sp>
        <p:nvSpPr>
          <p:cNvPr id="38" name="矩形 37"/>
          <p:cNvSpPr/>
          <p:nvPr/>
        </p:nvSpPr>
        <p:spPr>
          <a:xfrm>
            <a:off x="5307629" y="4273671"/>
            <a:ext cx="740271" cy="293370"/>
          </a:xfrm>
          <a:prstGeom prst="rect">
            <a:avLst/>
          </a:prstGeom>
        </p:spPr>
        <p:txBody>
          <a:bodyPr wrap="square" lIns="0" tIns="0" rIns="0" bIns="0">
            <a:spAutoFit/>
          </a:bodyPr>
          <a:lstStyle/>
          <a:p>
            <a:r>
              <a:rPr lang="zh-CN" altLang="en-US" dirty="0" smtClean="0">
                <a:solidFill>
                  <a:schemeClr val="bg1"/>
                </a:solidFill>
              </a:rPr>
              <a:t>定义四</a:t>
            </a:r>
            <a:endParaRPr lang="zh-CN" altLang="en-US" dirty="0">
              <a:solidFill>
                <a:schemeClr val="bg1"/>
              </a:solidFill>
            </a:endParaRPr>
          </a:p>
        </p:txBody>
      </p:sp>
      <p:sp>
        <p:nvSpPr>
          <p:cNvPr id="41" name="矩形 40"/>
          <p:cNvSpPr/>
          <p:nvPr/>
        </p:nvSpPr>
        <p:spPr>
          <a:xfrm>
            <a:off x="566815" y="3790634"/>
            <a:ext cx="2209763" cy="1116330"/>
          </a:xfrm>
          <a:prstGeom prst="rect">
            <a:avLst/>
          </a:prstGeom>
        </p:spPr>
        <p:txBody>
          <a:bodyPr wrap="square" lIns="0" tIns="0" rIns="0" bIns="0">
            <a:spAutoFit/>
          </a:bodyPr>
          <a:lstStyle/>
          <a:p>
            <a:pPr>
              <a:lnSpc>
                <a:spcPct val="100000"/>
              </a:lnSpc>
            </a:pPr>
            <a:r>
              <a:rPr lang="zh-CN" altLang="zh-CN" dirty="0">
                <a:solidFill>
                  <a:schemeClr val="tx1">
                    <a:lumMod val="75000"/>
                    <a:lumOff val="25000"/>
                  </a:schemeClr>
                </a:solidFill>
              </a:rPr>
              <a:t>定义了全连接层ip1，非线性层relu1，全连接层ip2，实现了卷积神经网络的高层表示。</a:t>
            </a:r>
          </a:p>
        </p:txBody>
      </p:sp>
      <p:sp>
        <p:nvSpPr>
          <p:cNvPr id="42" name="矩形 41"/>
          <p:cNvSpPr/>
          <p:nvPr/>
        </p:nvSpPr>
        <p:spPr>
          <a:xfrm>
            <a:off x="6283960" y="3695065"/>
            <a:ext cx="2252345" cy="1390650"/>
          </a:xfrm>
          <a:prstGeom prst="rect">
            <a:avLst/>
          </a:prstGeom>
        </p:spPr>
        <p:txBody>
          <a:bodyPr wrap="square" lIns="0" tIns="0" rIns="0" bIns="0">
            <a:spAutoFit/>
          </a:bodyPr>
          <a:lstStyle/>
          <a:p>
            <a:pPr>
              <a:lnSpc>
                <a:spcPct val="100000"/>
              </a:lnSpc>
            </a:pPr>
            <a:r>
              <a:rPr lang="zh-CN" altLang="zh-CN" dirty="0">
                <a:solidFill>
                  <a:schemeClr val="tx1">
                    <a:lumMod val="75000"/>
                    <a:lumOff val="25000"/>
                  </a:schemeClr>
                </a:solidFill>
              </a:rPr>
              <a:t>定义了分类准确率层accuracy，损失层loss用于计算分类的准确率accuracy和损失值loss。</a:t>
            </a:r>
          </a:p>
        </p:txBody>
      </p:sp>
      <p:sp>
        <p:nvSpPr>
          <p:cNvPr id="11" name="矩形 10"/>
          <p:cNvSpPr/>
          <p:nvPr/>
        </p:nvSpPr>
        <p:spPr>
          <a:xfrm>
            <a:off x="566420" y="2128520"/>
            <a:ext cx="2211070" cy="1116330"/>
          </a:xfrm>
          <a:prstGeom prst="rect">
            <a:avLst/>
          </a:prstGeom>
        </p:spPr>
        <p:txBody>
          <a:bodyPr wrap="square" lIns="0" tIns="0" rIns="0" bIns="0">
            <a:spAutoFit/>
          </a:bodyPr>
          <a:lstStyle/>
          <a:p>
            <a:pPr algn="l">
              <a:lnSpc>
                <a:spcPct val="100000"/>
              </a:lnSpc>
            </a:pPr>
            <a:r>
              <a:rPr lang="zh-CN" altLang="zh-CN" dirty="0">
                <a:solidFill>
                  <a:schemeClr val="tx1">
                    <a:lumMod val="75000"/>
                    <a:lumOff val="25000"/>
                  </a:schemeClr>
                </a:solidFill>
              </a:rPr>
              <a:t>定义了两个数据层，输入LMDB格式的数据集，分别用于训练和测试阶段。</a:t>
            </a:r>
          </a:p>
        </p:txBody>
      </p:sp>
      <p:sp>
        <p:nvSpPr>
          <p:cNvPr id="12" name="矩形 11"/>
          <p:cNvSpPr/>
          <p:nvPr/>
        </p:nvSpPr>
        <p:spPr>
          <a:xfrm>
            <a:off x="6292215" y="2012950"/>
            <a:ext cx="2244090" cy="1390650"/>
          </a:xfrm>
          <a:prstGeom prst="rect">
            <a:avLst/>
          </a:prstGeom>
        </p:spPr>
        <p:txBody>
          <a:bodyPr wrap="square" lIns="0" tIns="0" rIns="0" bIns="0">
            <a:spAutoFit/>
          </a:bodyPr>
          <a:lstStyle/>
          <a:p>
            <a:pPr>
              <a:lnSpc>
                <a:spcPct val="100000"/>
              </a:lnSpc>
            </a:pPr>
            <a:r>
              <a:rPr lang="zh-CN" altLang="zh-CN" dirty="0">
                <a:solidFill>
                  <a:schemeClr val="tx1">
                    <a:lumMod val="75000"/>
                    <a:lumOff val="25000"/>
                  </a:schemeClr>
                </a:solidFill>
              </a:rPr>
              <a:t>定义了卷积层conv1、池化层pool1、卷积层conv2、池化层pool2，用于逐层提取局部特征。</a:t>
            </a:r>
          </a:p>
        </p:txBody>
      </p:sp>
      <p:pic>
        <p:nvPicPr>
          <p:cNvPr id="39"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46</a:t>
            </a:fld>
            <a:endParaRPr lang="zh-CN"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440639" cy="830997"/>
          </a:xfrm>
          <a:prstGeom prst="rect">
            <a:avLst/>
          </a:prstGeom>
          <a:noFill/>
        </p:spPr>
        <p:txBody>
          <a:bodyPr wrap="none" rtlCol="0">
            <a:spAutoFit/>
          </a:bodyPr>
          <a:lstStyle/>
          <a:p>
            <a:pPr algn="l"/>
            <a:r>
              <a:rPr lang="en-US" altLang="zh-CN" sz="2400" b="1" spc="225" dirty="0" smtClean="0">
                <a:solidFill>
                  <a:prstClr val="white"/>
                </a:solidFill>
              </a:rPr>
              <a:t>6.5</a:t>
            </a:r>
            <a:r>
              <a:rPr lang="zh-CN" altLang="en-US" sz="2400" spc="225" dirty="0" smtClean="0">
                <a:solidFill>
                  <a:prstClr val="white"/>
                </a:solidFill>
              </a:rPr>
              <a:t>手写体数字识别</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项目</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实例</a:t>
            </a: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28675"/>
            <a:ext cx="1667444" cy="369332"/>
          </a:xfrm>
          <a:prstGeom prst="rect">
            <a:avLst/>
          </a:prstGeom>
          <a:noFill/>
        </p:spPr>
        <p:txBody>
          <a:bodyPr wrap="none" rtlCol="0">
            <a:spAutoFit/>
          </a:bodyPr>
          <a:lstStyle/>
          <a:p>
            <a:pPr algn="l"/>
            <a:r>
              <a:rPr lang="en-US" altLang="zh-CN" b="1" dirty="0" smtClean="0">
                <a:solidFill>
                  <a:srgbClr val="3D89BC"/>
                </a:solidFill>
              </a:rPr>
              <a:t>6.5.3</a:t>
            </a:r>
            <a:r>
              <a:rPr lang="zh-CN" altLang="en-US" b="1" dirty="0" smtClean="0">
                <a:solidFill>
                  <a:srgbClr val="3D89BC"/>
                </a:solidFill>
              </a:rPr>
              <a:t>模型训练</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1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1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47</a:t>
            </a:fld>
            <a:endParaRPr lang="zh-CN" altLang="en-US" dirty="0"/>
          </a:p>
        </p:txBody>
      </p:sp>
      <p:sp>
        <p:nvSpPr>
          <p:cNvPr id="21" name="对角圆角矩形 20"/>
          <p:cNvSpPr/>
          <p:nvPr>
            <p:custDataLst>
              <p:tags r:id="rId1"/>
            </p:custDataLst>
          </p:nvPr>
        </p:nvSpPr>
        <p:spPr>
          <a:xfrm flipH="1">
            <a:off x="2071370" y="4498975"/>
            <a:ext cx="2987040" cy="1393190"/>
          </a:xfrm>
          <a:prstGeom prst="round2DiagRect">
            <a:avLst>
              <a:gd name="adj1" fmla="val 13988"/>
              <a:gd name="adj2" fmla="val 0"/>
            </a:avLst>
          </a:prstGeom>
          <a:solidFill>
            <a:sysClr val="window" lastClr="FFFFFF">
              <a:lumMod val="95000"/>
            </a:sysClr>
          </a:solidFill>
          <a:effectLst>
            <a:outerShdw blurRad="63500" sx="102000" sy="102000" algn="ctr" rotWithShape="0">
              <a:srgbClr val="979A9C">
                <a:alpha val="40000"/>
              </a:srgbClr>
            </a:outerShdw>
          </a:effectLst>
        </p:spPr>
        <p:txBody>
          <a:bodyPr rot="0" spcFirstLastPara="0" vertOverflow="overflow" horzOverflow="overflow" vert="horz" wrap="square" lIns="1080000" tIns="45720" rIns="91440" bIns="45720" numCol="1" spcCol="0" rtlCol="0" fromWordArt="0" anchor="ctr" anchorCtr="0" forceAA="0" compatLnSpc="1">
            <a:normAutofit/>
          </a:bodyPr>
          <a:lstStyle/>
          <a:p>
            <a:pPr algn="just">
              <a:lnSpc>
                <a:spcPct val="130000"/>
              </a:lnSpc>
            </a:pPr>
            <a:r>
              <a:rPr lang="da-DK" altLang="zh-CN" dirty="0">
                <a:solidFill>
                  <a:srgbClr val="404040"/>
                </a:solidFill>
              </a:rPr>
              <a:t>学习策略</a:t>
            </a:r>
          </a:p>
        </p:txBody>
      </p:sp>
      <p:sp>
        <p:nvSpPr>
          <p:cNvPr id="11" name="对角圆角矩形 10"/>
          <p:cNvSpPr/>
          <p:nvPr>
            <p:custDataLst>
              <p:tags r:id="rId2"/>
            </p:custDataLst>
          </p:nvPr>
        </p:nvSpPr>
        <p:spPr>
          <a:xfrm flipH="1">
            <a:off x="2071370" y="1377315"/>
            <a:ext cx="2987040" cy="1393190"/>
          </a:xfrm>
          <a:prstGeom prst="round2DiagRect">
            <a:avLst>
              <a:gd name="adj1" fmla="val 13988"/>
              <a:gd name="adj2" fmla="val 0"/>
            </a:avLst>
          </a:prstGeom>
          <a:solidFill>
            <a:sysClr val="window" lastClr="FFFFFF">
              <a:lumMod val="95000"/>
            </a:sysClr>
          </a:solidFill>
          <a:effectLst>
            <a:outerShdw blurRad="63500" sx="102000" sy="102000" algn="ctr" rotWithShape="0">
              <a:srgbClr val="979A9C">
                <a:alpha val="40000"/>
              </a:srgbClr>
            </a:outerShdw>
          </a:effectLst>
        </p:spPr>
        <p:txBody>
          <a:bodyPr rot="0" spcFirstLastPara="0" vertOverflow="overflow" horzOverflow="overflow" vert="horz" wrap="square" lIns="1080000" tIns="45720" rIns="91440" bIns="45720" numCol="1" spcCol="0" rtlCol="0" fromWordArt="0" anchor="ctr" anchorCtr="0" forceAA="0" compatLnSpc="1">
            <a:normAutofit/>
          </a:bodyPr>
          <a:lstStyle/>
          <a:p>
            <a:pPr algn="just">
              <a:lnSpc>
                <a:spcPct val="130000"/>
              </a:lnSpc>
            </a:pPr>
            <a:r>
              <a:rPr lang="da-DK" altLang="zh-CN" dirty="0">
                <a:solidFill>
                  <a:srgbClr val="404040"/>
                </a:solidFill>
              </a:rPr>
              <a:t>定义网络结构的文件路径</a:t>
            </a:r>
          </a:p>
        </p:txBody>
      </p:sp>
      <p:sp>
        <p:nvSpPr>
          <p:cNvPr id="12" name="任意多边形 11"/>
          <p:cNvSpPr/>
          <p:nvPr>
            <p:custDataLst>
              <p:tags r:id="rId3"/>
            </p:custDataLst>
          </p:nvPr>
        </p:nvSpPr>
        <p:spPr>
          <a:xfrm flipH="1">
            <a:off x="2071370" y="1377315"/>
            <a:ext cx="1467485" cy="1393190"/>
          </a:xfrm>
          <a:custGeom>
            <a:avLst/>
            <a:gdLst>
              <a:gd name="connsiteX0" fmla="*/ 1467218 w 1467218"/>
              <a:gd name="connsiteY0" fmla="*/ 0 h 1393371"/>
              <a:gd name="connsiteX1" fmla="*/ 0 w 1467218"/>
              <a:gd name="connsiteY1" fmla="*/ 0 h 1393371"/>
              <a:gd name="connsiteX2" fmla="*/ 1158617 w 1467218"/>
              <a:gd name="connsiteY2" fmla="*/ 1393371 h 1393371"/>
              <a:gd name="connsiteX3" fmla="*/ 1272313 w 1467218"/>
              <a:gd name="connsiteY3" fmla="*/ 1393371 h 1393371"/>
              <a:gd name="connsiteX4" fmla="*/ 1467218 w 1467218"/>
              <a:gd name="connsiteY4" fmla="*/ 1198466 h 1393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218" h="1393371">
                <a:moveTo>
                  <a:pt x="1467218" y="0"/>
                </a:moveTo>
                <a:lnTo>
                  <a:pt x="0" y="0"/>
                </a:lnTo>
                <a:lnTo>
                  <a:pt x="1158617" y="1393371"/>
                </a:lnTo>
                <a:lnTo>
                  <a:pt x="1272313" y="1393371"/>
                </a:lnTo>
                <a:cubicBezTo>
                  <a:pt x="1379956" y="1393371"/>
                  <a:pt x="1467218" y="1306109"/>
                  <a:pt x="1467218" y="1198466"/>
                </a:cubicBezTo>
                <a:close/>
              </a:path>
            </a:pathLst>
          </a:custGeom>
          <a:solidFill>
            <a:srgbClr val="3D89BC"/>
          </a:solidFill>
        </p:spPr>
        <p:txBody>
          <a:bodyPr rot="0" spcFirstLastPara="0" vertOverflow="overflow" horzOverflow="overflow" vert="horz" wrap="square" lIns="91440" tIns="45720" rIns="612000" bIns="45720" numCol="1" spcCol="0" rtlCol="0" fromWordArt="0" anchor="t" anchorCtr="0" forceAA="0" compatLnSpc="1">
            <a:normAutofit/>
          </a:bodyPr>
          <a:lstStyle/>
          <a:p>
            <a:pPr algn="ctr">
              <a:lnSpc>
                <a:spcPct val="130000"/>
              </a:lnSpc>
            </a:pPr>
            <a:r>
              <a:rPr lang="en-US" altLang="zh-CN" sz="3600" b="1" dirty="0" smtClean="0">
                <a:solidFill>
                  <a:sysClr val="window" lastClr="FFFFFF"/>
                </a:solidFill>
              </a:rPr>
              <a:t>A</a:t>
            </a:r>
            <a:endParaRPr lang="zh-CN" altLang="en-US" sz="3600" b="1" dirty="0" err="1" smtClean="0">
              <a:solidFill>
                <a:sysClr val="window" lastClr="FFFFFF"/>
              </a:solidFill>
            </a:endParaRPr>
          </a:p>
        </p:txBody>
      </p:sp>
      <p:sp>
        <p:nvSpPr>
          <p:cNvPr id="13" name="对角圆角矩形 12"/>
          <p:cNvSpPr/>
          <p:nvPr>
            <p:custDataLst>
              <p:tags r:id="rId4"/>
            </p:custDataLst>
          </p:nvPr>
        </p:nvSpPr>
        <p:spPr>
          <a:xfrm>
            <a:off x="5191760" y="1377315"/>
            <a:ext cx="2987040" cy="1393190"/>
          </a:xfrm>
          <a:prstGeom prst="round2DiagRect">
            <a:avLst>
              <a:gd name="adj1" fmla="val 13988"/>
              <a:gd name="adj2" fmla="val 0"/>
            </a:avLst>
          </a:prstGeom>
          <a:solidFill>
            <a:sysClr val="window" lastClr="FFFFFF">
              <a:lumMod val="95000"/>
            </a:sysClr>
          </a:solidFill>
          <a:effectLst>
            <a:outerShdw blurRad="63500" sx="102000" sy="102000" algn="ctr" rotWithShape="0">
              <a:srgbClr val="979A9C">
                <a:alpha val="40000"/>
              </a:srgbClr>
            </a:outerShdw>
          </a:effectLst>
        </p:spPr>
        <p:txBody>
          <a:bodyPr rot="0" spcFirstLastPara="0" vertOverflow="overflow" horzOverflow="overflow" vert="horz" wrap="square" lIns="90000" tIns="45720" rIns="1080000" bIns="45720" numCol="1" spcCol="0" rtlCol="0" fromWordArt="0" anchor="ctr" anchorCtr="0" forceAA="0" compatLnSpc="1">
            <a:normAutofit/>
          </a:bodyPr>
          <a:lstStyle/>
          <a:p>
            <a:pPr algn="just">
              <a:lnSpc>
                <a:spcPct val="130000"/>
              </a:lnSpc>
            </a:pPr>
            <a:r>
              <a:rPr lang="da-DK" altLang="zh-CN" dirty="0">
                <a:solidFill>
                  <a:srgbClr val="404040"/>
                </a:solidFill>
              </a:rPr>
              <a:t>测试的迭代次数</a:t>
            </a:r>
          </a:p>
        </p:txBody>
      </p:sp>
      <p:sp>
        <p:nvSpPr>
          <p:cNvPr id="14" name="任意多边形 13"/>
          <p:cNvSpPr/>
          <p:nvPr>
            <p:custDataLst>
              <p:tags r:id="rId5"/>
            </p:custDataLst>
          </p:nvPr>
        </p:nvSpPr>
        <p:spPr>
          <a:xfrm>
            <a:off x="6711315" y="1377315"/>
            <a:ext cx="1467485" cy="1393190"/>
          </a:xfrm>
          <a:custGeom>
            <a:avLst/>
            <a:gdLst>
              <a:gd name="connsiteX0" fmla="*/ 1467218 w 1467218"/>
              <a:gd name="connsiteY0" fmla="*/ 0 h 1393371"/>
              <a:gd name="connsiteX1" fmla="*/ 0 w 1467218"/>
              <a:gd name="connsiteY1" fmla="*/ 0 h 1393371"/>
              <a:gd name="connsiteX2" fmla="*/ 1158617 w 1467218"/>
              <a:gd name="connsiteY2" fmla="*/ 1393371 h 1393371"/>
              <a:gd name="connsiteX3" fmla="*/ 1272313 w 1467218"/>
              <a:gd name="connsiteY3" fmla="*/ 1393371 h 1393371"/>
              <a:gd name="connsiteX4" fmla="*/ 1467218 w 1467218"/>
              <a:gd name="connsiteY4" fmla="*/ 1198466 h 1393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218" h="1393371">
                <a:moveTo>
                  <a:pt x="1467218" y="0"/>
                </a:moveTo>
                <a:lnTo>
                  <a:pt x="0" y="0"/>
                </a:lnTo>
                <a:lnTo>
                  <a:pt x="1158617" y="1393371"/>
                </a:lnTo>
                <a:lnTo>
                  <a:pt x="1272313" y="1393371"/>
                </a:lnTo>
                <a:cubicBezTo>
                  <a:pt x="1379956" y="1393371"/>
                  <a:pt x="1467218" y="1306109"/>
                  <a:pt x="1467218" y="1198466"/>
                </a:cubicBezTo>
                <a:close/>
              </a:path>
            </a:pathLst>
          </a:custGeom>
          <a:solidFill>
            <a:srgbClr val="404040"/>
          </a:solidFill>
        </p:spPr>
        <p:txBody>
          <a:bodyPr rot="0" spcFirstLastPara="0" vertOverflow="overflow" horzOverflow="overflow" vert="horz" wrap="square" lIns="612000" tIns="45720" rIns="90000" bIns="45720" numCol="1" spcCol="0" rtlCol="0" fromWordArt="0" anchor="t" anchorCtr="0" forceAA="0" compatLnSpc="1">
            <a:normAutofit/>
          </a:bodyPr>
          <a:lstStyle/>
          <a:p>
            <a:pPr algn="ctr">
              <a:lnSpc>
                <a:spcPct val="130000"/>
              </a:lnSpc>
            </a:pPr>
            <a:r>
              <a:rPr lang="en-US" altLang="zh-CN" sz="3600" b="1" dirty="0" smtClean="0">
                <a:solidFill>
                  <a:sysClr val="window" lastClr="FFFFFF"/>
                </a:solidFill>
              </a:rPr>
              <a:t>B</a:t>
            </a:r>
            <a:endParaRPr lang="zh-CN" altLang="en-US" sz="3600" b="1" dirty="0" err="1" smtClean="0">
              <a:solidFill>
                <a:sysClr val="window" lastClr="FFFFFF"/>
              </a:solidFill>
            </a:endParaRPr>
          </a:p>
        </p:txBody>
      </p:sp>
      <p:sp>
        <p:nvSpPr>
          <p:cNvPr id="15" name="对角圆角矩形 14"/>
          <p:cNvSpPr/>
          <p:nvPr>
            <p:custDataLst>
              <p:tags r:id="rId6"/>
            </p:custDataLst>
          </p:nvPr>
        </p:nvSpPr>
        <p:spPr>
          <a:xfrm flipH="1">
            <a:off x="2071370" y="2938145"/>
            <a:ext cx="2987040" cy="1393190"/>
          </a:xfrm>
          <a:prstGeom prst="round2DiagRect">
            <a:avLst>
              <a:gd name="adj1" fmla="val 13988"/>
              <a:gd name="adj2" fmla="val 0"/>
            </a:avLst>
          </a:prstGeom>
          <a:solidFill>
            <a:sysClr val="window" lastClr="FFFFFF">
              <a:lumMod val="95000"/>
            </a:sysClr>
          </a:solidFill>
          <a:effectLst>
            <a:outerShdw blurRad="63500" sx="102000" sy="102000" algn="ctr" rotWithShape="0">
              <a:srgbClr val="979A9C">
                <a:alpha val="40000"/>
              </a:srgbClr>
            </a:outerShdw>
          </a:effectLst>
        </p:spPr>
        <p:txBody>
          <a:bodyPr rot="0" spcFirstLastPara="0" vertOverflow="overflow" horzOverflow="overflow" vert="horz" wrap="square" lIns="1080000" tIns="45720" rIns="91440" bIns="45720" numCol="1" spcCol="0" rtlCol="0" fromWordArt="0" anchor="ctr" anchorCtr="0" forceAA="0" compatLnSpc="1">
            <a:normAutofit/>
          </a:bodyPr>
          <a:lstStyle/>
          <a:p>
            <a:pPr algn="just">
              <a:lnSpc>
                <a:spcPct val="130000"/>
              </a:lnSpc>
            </a:pPr>
            <a:r>
              <a:rPr dirty="0">
                <a:solidFill>
                  <a:srgbClr val="404040"/>
                </a:solidFill>
              </a:rPr>
              <a:t>训练的迭代次数</a:t>
            </a:r>
          </a:p>
        </p:txBody>
      </p:sp>
      <p:sp>
        <p:nvSpPr>
          <p:cNvPr id="16" name="任意多边形 15"/>
          <p:cNvSpPr/>
          <p:nvPr>
            <p:custDataLst>
              <p:tags r:id="rId7"/>
            </p:custDataLst>
          </p:nvPr>
        </p:nvSpPr>
        <p:spPr>
          <a:xfrm flipH="1">
            <a:off x="2071370" y="2938145"/>
            <a:ext cx="1467485" cy="1393190"/>
          </a:xfrm>
          <a:custGeom>
            <a:avLst/>
            <a:gdLst>
              <a:gd name="connsiteX0" fmla="*/ 1467218 w 1467218"/>
              <a:gd name="connsiteY0" fmla="*/ 0 h 1393371"/>
              <a:gd name="connsiteX1" fmla="*/ 0 w 1467218"/>
              <a:gd name="connsiteY1" fmla="*/ 0 h 1393371"/>
              <a:gd name="connsiteX2" fmla="*/ 1158617 w 1467218"/>
              <a:gd name="connsiteY2" fmla="*/ 1393371 h 1393371"/>
              <a:gd name="connsiteX3" fmla="*/ 1272313 w 1467218"/>
              <a:gd name="connsiteY3" fmla="*/ 1393371 h 1393371"/>
              <a:gd name="connsiteX4" fmla="*/ 1467218 w 1467218"/>
              <a:gd name="connsiteY4" fmla="*/ 1198466 h 1393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218" h="1393371">
                <a:moveTo>
                  <a:pt x="1467218" y="0"/>
                </a:moveTo>
                <a:lnTo>
                  <a:pt x="0" y="0"/>
                </a:lnTo>
                <a:lnTo>
                  <a:pt x="1158617" y="1393371"/>
                </a:lnTo>
                <a:lnTo>
                  <a:pt x="1272313" y="1393371"/>
                </a:lnTo>
                <a:cubicBezTo>
                  <a:pt x="1379956" y="1393371"/>
                  <a:pt x="1467218" y="1306109"/>
                  <a:pt x="1467218" y="1198466"/>
                </a:cubicBezTo>
                <a:close/>
              </a:path>
            </a:pathLst>
          </a:custGeom>
          <a:solidFill>
            <a:srgbClr val="404040"/>
          </a:solidFill>
        </p:spPr>
        <p:txBody>
          <a:bodyPr rot="0" spcFirstLastPara="0" vertOverflow="overflow" horzOverflow="overflow" vert="horz" wrap="square" lIns="91440" tIns="45720" rIns="612000" bIns="45720" numCol="1" spcCol="0" rtlCol="0" fromWordArt="0" anchor="t" anchorCtr="0" forceAA="0" compatLnSpc="1">
            <a:normAutofit/>
          </a:bodyPr>
          <a:lstStyle/>
          <a:p>
            <a:pPr algn="ctr">
              <a:lnSpc>
                <a:spcPct val="130000"/>
              </a:lnSpc>
            </a:pPr>
            <a:r>
              <a:rPr lang="en-US" altLang="zh-CN" sz="3600" b="1" dirty="0" smtClean="0">
                <a:solidFill>
                  <a:sysClr val="window" lastClr="FFFFFF"/>
                </a:solidFill>
              </a:rPr>
              <a:t>C</a:t>
            </a:r>
            <a:endParaRPr lang="zh-CN" altLang="en-US" sz="3600" b="1" dirty="0" err="1" smtClean="0">
              <a:solidFill>
                <a:sysClr val="window" lastClr="FFFFFF"/>
              </a:solidFill>
            </a:endParaRPr>
          </a:p>
        </p:txBody>
      </p:sp>
      <p:sp>
        <p:nvSpPr>
          <p:cNvPr id="18" name="对角圆角矩形 17"/>
          <p:cNvSpPr/>
          <p:nvPr>
            <p:custDataLst>
              <p:tags r:id="rId8"/>
            </p:custDataLst>
          </p:nvPr>
        </p:nvSpPr>
        <p:spPr>
          <a:xfrm>
            <a:off x="5191760" y="2938145"/>
            <a:ext cx="2987040" cy="1393190"/>
          </a:xfrm>
          <a:prstGeom prst="round2DiagRect">
            <a:avLst>
              <a:gd name="adj1" fmla="val 13988"/>
              <a:gd name="adj2" fmla="val 0"/>
            </a:avLst>
          </a:prstGeom>
          <a:solidFill>
            <a:sysClr val="window" lastClr="FFFFFF">
              <a:lumMod val="95000"/>
            </a:sysClr>
          </a:solidFill>
          <a:effectLst>
            <a:outerShdw blurRad="63500" sx="102000" sy="102000" algn="ctr" rotWithShape="0">
              <a:srgbClr val="979A9C">
                <a:alpha val="40000"/>
              </a:srgbClr>
            </a:outerShdw>
          </a:effectLst>
        </p:spPr>
        <p:txBody>
          <a:bodyPr rot="0" spcFirstLastPara="0" vertOverflow="overflow" horzOverflow="overflow" vert="horz" wrap="square" lIns="90000" tIns="45720" rIns="1080000" bIns="45720" numCol="1" spcCol="0" rtlCol="0" fromWordArt="0" anchor="ctr" anchorCtr="0" forceAA="0" compatLnSpc="1">
            <a:normAutofit/>
          </a:bodyPr>
          <a:lstStyle/>
          <a:p>
            <a:pPr algn="just">
              <a:lnSpc>
                <a:spcPct val="130000"/>
              </a:lnSpc>
            </a:pPr>
            <a:r>
              <a:rPr lang="da-DK" altLang="zh-CN" dirty="0">
                <a:solidFill>
                  <a:srgbClr val="404040"/>
                </a:solidFill>
              </a:rPr>
              <a:t>网络参数</a:t>
            </a:r>
          </a:p>
        </p:txBody>
      </p:sp>
      <p:sp>
        <p:nvSpPr>
          <p:cNvPr id="19" name="任意多边形 18"/>
          <p:cNvSpPr/>
          <p:nvPr>
            <p:custDataLst>
              <p:tags r:id="rId9"/>
            </p:custDataLst>
          </p:nvPr>
        </p:nvSpPr>
        <p:spPr>
          <a:xfrm>
            <a:off x="6711315" y="2938145"/>
            <a:ext cx="1467485" cy="1393190"/>
          </a:xfrm>
          <a:custGeom>
            <a:avLst/>
            <a:gdLst>
              <a:gd name="connsiteX0" fmla="*/ 1467218 w 1467218"/>
              <a:gd name="connsiteY0" fmla="*/ 0 h 1393371"/>
              <a:gd name="connsiteX1" fmla="*/ 0 w 1467218"/>
              <a:gd name="connsiteY1" fmla="*/ 0 h 1393371"/>
              <a:gd name="connsiteX2" fmla="*/ 1158617 w 1467218"/>
              <a:gd name="connsiteY2" fmla="*/ 1393371 h 1393371"/>
              <a:gd name="connsiteX3" fmla="*/ 1272313 w 1467218"/>
              <a:gd name="connsiteY3" fmla="*/ 1393371 h 1393371"/>
              <a:gd name="connsiteX4" fmla="*/ 1467218 w 1467218"/>
              <a:gd name="connsiteY4" fmla="*/ 1198466 h 1393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218" h="1393371">
                <a:moveTo>
                  <a:pt x="1467218" y="0"/>
                </a:moveTo>
                <a:lnTo>
                  <a:pt x="0" y="0"/>
                </a:lnTo>
                <a:lnTo>
                  <a:pt x="1158617" y="1393371"/>
                </a:lnTo>
                <a:lnTo>
                  <a:pt x="1272313" y="1393371"/>
                </a:lnTo>
                <a:cubicBezTo>
                  <a:pt x="1379956" y="1393371"/>
                  <a:pt x="1467218" y="1306109"/>
                  <a:pt x="1467218" y="1198466"/>
                </a:cubicBezTo>
                <a:close/>
              </a:path>
            </a:pathLst>
          </a:custGeom>
          <a:solidFill>
            <a:srgbClr val="3D89BC"/>
          </a:solidFill>
        </p:spPr>
        <p:txBody>
          <a:bodyPr rot="0" spcFirstLastPara="0" vertOverflow="overflow" horzOverflow="overflow" vert="horz" wrap="square" lIns="612000" tIns="45720" rIns="90000" bIns="45720" numCol="1" spcCol="0" rtlCol="0" fromWordArt="0" anchor="t" anchorCtr="0" forceAA="0" compatLnSpc="1">
            <a:normAutofit/>
          </a:bodyPr>
          <a:lstStyle/>
          <a:p>
            <a:pPr algn="ctr">
              <a:lnSpc>
                <a:spcPct val="130000"/>
              </a:lnSpc>
            </a:pPr>
            <a:r>
              <a:rPr lang="en-US" altLang="zh-CN" sz="3600" b="1" dirty="0" smtClean="0">
                <a:solidFill>
                  <a:sysClr val="window" lastClr="FFFFFF"/>
                </a:solidFill>
              </a:rPr>
              <a:t>D</a:t>
            </a:r>
            <a:endParaRPr lang="zh-CN" altLang="en-US" sz="3600" b="1" dirty="0" err="1" smtClean="0">
              <a:solidFill>
                <a:sysClr val="window" lastClr="FFFFFF"/>
              </a:solidFill>
            </a:endParaRPr>
          </a:p>
        </p:txBody>
      </p:sp>
      <p:sp>
        <p:nvSpPr>
          <p:cNvPr id="22" name="任意多边形 21"/>
          <p:cNvSpPr/>
          <p:nvPr>
            <p:custDataLst>
              <p:tags r:id="rId10"/>
            </p:custDataLst>
          </p:nvPr>
        </p:nvSpPr>
        <p:spPr>
          <a:xfrm flipH="1">
            <a:off x="2071370" y="4498975"/>
            <a:ext cx="1467485" cy="1393190"/>
          </a:xfrm>
          <a:custGeom>
            <a:avLst/>
            <a:gdLst>
              <a:gd name="connsiteX0" fmla="*/ 1467218 w 1467218"/>
              <a:gd name="connsiteY0" fmla="*/ 0 h 1393371"/>
              <a:gd name="connsiteX1" fmla="*/ 0 w 1467218"/>
              <a:gd name="connsiteY1" fmla="*/ 0 h 1393371"/>
              <a:gd name="connsiteX2" fmla="*/ 1158617 w 1467218"/>
              <a:gd name="connsiteY2" fmla="*/ 1393371 h 1393371"/>
              <a:gd name="connsiteX3" fmla="*/ 1272313 w 1467218"/>
              <a:gd name="connsiteY3" fmla="*/ 1393371 h 1393371"/>
              <a:gd name="connsiteX4" fmla="*/ 1467218 w 1467218"/>
              <a:gd name="connsiteY4" fmla="*/ 1198466 h 1393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218" h="1393371">
                <a:moveTo>
                  <a:pt x="1467218" y="0"/>
                </a:moveTo>
                <a:lnTo>
                  <a:pt x="0" y="0"/>
                </a:lnTo>
                <a:lnTo>
                  <a:pt x="1158617" y="1393371"/>
                </a:lnTo>
                <a:lnTo>
                  <a:pt x="1272313" y="1393371"/>
                </a:lnTo>
                <a:cubicBezTo>
                  <a:pt x="1379956" y="1393371"/>
                  <a:pt x="1467218" y="1306109"/>
                  <a:pt x="1467218" y="1198466"/>
                </a:cubicBezTo>
                <a:close/>
              </a:path>
            </a:pathLst>
          </a:custGeom>
          <a:solidFill>
            <a:srgbClr val="3D89BC"/>
          </a:solidFill>
        </p:spPr>
        <p:txBody>
          <a:bodyPr rot="0" spcFirstLastPara="0" vertOverflow="overflow" horzOverflow="overflow" vert="horz" wrap="square" lIns="91440" tIns="45720" rIns="612000" bIns="45720" numCol="1" spcCol="0" rtlCol="0" fromWordArt="0" anchor="t" anchorCtr="0" forceAA="0" compatLnSpc="1">
            <a:normAutofit/>
          </a:bodyPr>
          <a:lstStyle/>
          <a:p>
            <a:pPr algn="ctr">
              <a:lnSpc>
                <a:spcPct val="130000"/>
              </a:lnSpc>
            </a:pPr>
            <a:r>
              <a:rPr lang="en-US" altLang="zh-CN" sz="3600" b="1" dirty="0" smtClean="0">
                <a:solidFill>
                  <a:sysClr val="window" lastClr="FFFFFF"/>
                </a:solidFill>
              </a:rPr>
              <a:t>E</a:t>
            </a:r>
            <a:endParaRPr lang="zh-CN" altLang="en-US" sz="3600" b="1" dirty="0" err="1" smtClean="0">
              <a:solidFill>
                <a:sysClr val="window" lastClr="FFFFFF"/>
              </a:solidFill>
            </a:endParaRPr>
          </a:p>
        </p:txBody>
      </p:sp>
      <p:sp>
        <p:nvSpPr>
          <p:cNvPr id="17" name="对角圆角矩形 16"/>
          <p:cNvSpPr/>
          <p:nvPr>
            <p:custDataLst>
              <p:tags r:id="rId11"/>
            </p:custDataLst>
          </p:nvPr>
        </p:nvSpPr>
        <p:spPr>
          <a:xfrm>
            <a:off x="5191760" y="4498975"/>
            <a:ext cx="2987040" cy="1393190"/>
          </a:xfrm>
          <a:prstGeom prst="round2DiagRect">
            <a:avLst>
              <a:gd name="adj1" fmla="val 13988"/>
              <a:gd name="adj2" fmla="val 0"/>
            </a:avLst>
          </a:prstGeom>
          <a:solidFill>
            <a:sysClr val="window" lastClr="FFFFFF">
              <a:lumMod val="95000"/>
            </a:sysClr>
          </a:solidFill>
          <a:effectLst>
            <a:outerShdw blurRad="63500" sx="102000" sy="102000" algn="ctr" rotWithShape="0">
              <a:srgbClr val="979A9C">
                <a:alpha val="40000"/>
              </a:srgbClr>
            </a:outerShdw>
          </a:effectLst>
        </p:spPr>
        <p:txBody>
          <a:bodyPr rot="0" spcFirstLastPara="0" vertOverflow="overflow" horzOverflow="overflow" vert="horz" wrap="square" lIns="90000" tIns="45720" rIns="1080000" bIns="45720" numCol="1" spcCol="0" rtlCol="0" fromWordArt="0" anchor="ctr" anchorCtr="0" forceAA="0" compatLnSpc="1">
            <a:normAutofit/>
          </a:bodyPr>
          <a:lstStyle/>
          <a:p>
            <a:pPr algn="just">
              <a:lnSpc>
                <a:spcPct val="130000"/>
              </a:lnSpc>
            </a:pPr>
            <a:r>
              <a:rPr lang="da-DK" altLang="zh-CN" dirty="0">
                <a:solidFill>
                  <a:srgbClr val="404040"/>
                </a:solidFill>
              </a:rPr>
              <a:t>最大迭代次数</a:t>
            </a:r>
          </a:p>
        </p:txBody>
      </p:sp>
      <p:sp>
        <p:nvSpPr>
          <p:cNvPr id="25" name="任意多边形 24"/>
          <p:cNvSpPr/>
          <p:nvPr>
            <p:custDataLst>
              <p:tags r:id="rId12"/>
            </p:custDataLst>
          </p:nvPr>
        </p:nvSpPr>
        <p:spPr>
          <a:xfrm>
            <a:off x="6711315" y="4498975"/>
            <a:ext cx="1467485" cy="1393190"/>
          </a:xfrm>
          <a:custGeom>
            <a:avLst/>
            <a:gdLst>
              <a:gd name="connsiteX0" fmla="*/ 1467218 w 1467218"/>
              <a:gd name="connsiteY0" fmla="*/ 0 h 1393371"/>
              <a:gd name="connsiteX1" fmla="*/ 0 w 1467218"/>
              <a:gd name="connsiteY1" fmla="*/ 0 h 1393371"/>
              <a:gd name="connsiteX2" fmla="*/ 1158617 w 1467218"/>
              <a:gd name="connsiteY2" fmla="*/ 1393371 h 1393371"/>
              <a:gd name="connsiteX3" fmla="*/ 1272313 w 1467218"/>
              <a:gd name="connsiteY3" fmla="*/ 1393371 h 1393371"/>
              <a:gd name="connsiteX4" fmla="*/ 1467218 w 1467218"/>
              <a:gd name="connsiteY4" fmla="*/ 1198466 h 1393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218" h="1393371">
                <a:moveTo>
                  <a:pt x="1467218" y="0"/>
                </a:moveTo>
                <a:lnTo>
                  <a:pt x="0" y="0"/>
                </a:lnTo>
                <a:lnTo>
                  <a:pt x="1158617" y="1393371"/>
                </a:lnTo>
                <a:lnTo>
                  <a:pt x="1272313" y="1393371"/>
                </a:lnTo>
                <a:cubicBezTo>
                  <a:pt x="1379956" y="1393371"/>
                  <a:pt x="1467218" y="1306109"/>
                  <a:pt x="1467218" y="1198466"/>
                </a:cubicBezTo>
                <a:close/>
              </a:path>
            </a:pathLst>
          </a:custGeom>
          <a:solidFill>
            <a:srgbClr val="404040"/>
          </a:solidFill>
        </p:spPr>
        <p:txBody>
          <a:bodyPr rot="0" spcFirstLastPara="0" vertOverflow="overflow" horzOverflow="overflow" vert="horz" wrap="square" lIns="612000" tIns="45720" rIns="90000" bIns="45720" numCol="1" spcCol="0" rtlCol="0" fromWordArt="0" anchor="t" anchorCtr="0" forceAA="0" compatLnSpc="1">
            <a:normAutofit/>
          </a:bodyPr>
          <a:lstStyle/>
          <a:p>
            <a:pPr algn="ctr">
              <a:lnSpc>
                <a:spcPct val="130000"/>
              </a:lnSpc>
            </a:pPr>
            <a:r>
              <a:rPr lang="en-US" altLang="zh-CN" sz="3600" b="1" dirty="0" smtClean="0">
                <a:solidFill>
                  <a:sysClr val="window" lastClr="FFFFFF"/>
                </a:solidFill>
              </a:rPr>
              <a:t>F</a:t>
            </a:r>
            <a:endParaRPr lang="zh-CN" altLang="en-US" sz="3600" b="1" dirty="0" err="1" smtClean="0">
              <a:solidFill>
                <a:sysClr val="window" lastClr="FFFFFF"/>
              </a:solidFill>
            </a:endParaRPr>
          </a:p>
        </p:txBody>
      </p:sp>
      <p:sp>
        <p:nvSpPr>
          <p:cNvPr id="27" name="文本框 26"/>
          <p:cNvSpPr txBox="1"/>
          <p:nvPr/>
        </p:nvSpPr>
        <p:spPr>
          <a:xfrm>
            <a:off x="768350" y="1377315"/>
            <a:ext cx="472440" cy="4506595"/>
          </a:xfrm>
          <a:prstGeom prst="rect">
            <a:avLst/>
          </a:prstGeom>
          <a:noFill/>
        </p:spPr>
        <p:txBody>
          <a:bodyPr wrap="square" rtlCol="0">
            <a:spAutoFit/>
          </a:bodyPr>
          <a:lstStyle/>
          <a:p>
            <a:pPr algn="l"/>
            <a:r>
              <a:rPr lang="zh-CN" altLang="en-US" sz="2400" b="1" dirty="0">
                <a:solidFill>
                  <a:srgbClr val="3D89BC"/>
                </a:solidFill>
              </a:rPr>
              <a:t>编写模型训练脚本包括六点</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1178560" y="2508250"/>
            <a:ext cx="6684645" cy="132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178560" y="2555875"/>
            <a:ext cx="6684645" cy="1207770"/>
          </a:xfrm>
          <a:prstGeom prst="rect">
            <a:avLst/>
          </a:prstGeom>
          <a:noFill/>
          <a:ln>
            <a:solidFill>
              <a:schemeClr val="bg1"/>
            </a:solidFill>
          </a:ln>
        </p:spPr>
        <p:txBody>
          <a:bodyPr wrap="square" rtlCol="0">
            <a:spAutoFit/>
          </a:bodyPr>
          <a:lstStyle/>
          <a:p>
            <a:pPr algn="l"/>
            <a:r>
              <a:rPr lang="en-US" altLang="zh-CN" dirty="0">
                <a:solidFill>
                  <a:schemeClr val="bg1"/>
                </a:solidFill>
              </a:rPr>
              <a:t>    </a:t>
            </a:r>
            <a:r>
              <a:rPr lang="zh-CN" altLang="en-US" dirty="0">
                <a:solidFill>
                  <a:schemeClr val="bg1"/>
                </a:solidFill>
              </a:rPr>
              <a:t>./build/tools/caffe.bin test \</a:t>
            </a:r>
          </a:p>
          <a:p>
            <a:pPr algn="l"/>
            <a:r>
              <a:rPr lang="zh-CN" altLang="en-US" dirty="0">
                <a:solidFill>
                  <a:schemeClr val="bg1"/>
                </a:solidFill>
              </a:rPr>
              <a:t>    -model examples/mnist/lenet_train_test.prototxt \</a:t>
            </a:r>
          </a:p>
          <a:p>
            <a:pPr algn="l"/>
            <a:r>
              <a:rPr lang="zh-CN" altLang="en-US" dirty="0">
                <a:solidFill>
                  <a:schemeClr val="bg1"/>
                </a:solidFill>
              </a:rPr>
              <a:t>    -weights examples/mnist/lenet_iter_10000.caffemodel \</a:t>
            </a:r>
          </a:p>
          <a:p>
            <a:pPr algn="l"/>
            <a:r>
              <a:rPr lang="zh-CN" altLang="en-US" dirty="0">
                <a:solidFill>
                  <a:schemeClr val="bg1"/>
                </a:solidFill>
              </a:rPr>
              <a:t>    -iterations 100</a:t>
            </a: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4440639" cy="1200329"/>
          </a:xfrm>
          <a:prstGeom prst="rect">
            <a:avLst/>
          </a:prstGeom>
          <a:noFill/>
        </p:spPr>
        <p:txBody>
          <a:bodyPr wrap="none" rtlCol="0">
            <a:spAutoFit/>
          </a:bodyPr>
          <a:lstStyle/>
          <a:p>
            <a:r>
              <a:rPr lang="en-US" altLang="zh-CN" sz="2400" b="1" spc="225" dirty="0" smtClean="0">
                <a:solidFill>
                  <a:prstClr val="white"/>
                </a:solidFill>
              </a:rPr>
              <a:t>6.5</a:t>
            </a:r>
            <a:r>
              <a:rPr lang="zh-CN" altLang="en-US" sz="2400" spc="225" dirty="0">
                <a:solidFill>
                  <a:schemeClr val="bg1"/>
                </a:solidFill>
                <a:latin typeface="微软雅黑" panose="020B0503020204020204" pitchFamily="34" charset="-122"/>
                <a:ea typeface="微软雅黑" panose="020B0503020204020204" pitchFamily="34" charset="-122"/>
                <a:sym typeface="+mn-ea"/>
              </a:rPr>
              <a:t>手写体数字识别项目实例</a:t>
            </a:r>
          </a:p>
          <a:p>
            <a:endParaRPr lang="zh-CN" altLang="en-US" sz="2400" b="1" spc="225" dirty="0">
              <a:solidFill>
                <a:prstClr val="white"/>
              </a:solidFill>
            </a:endParaRPr>
          </a:p>
          <a:p>
            <a:pPr algn="l"/>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28675"/>
            <a:ext cx="1667444" cy="369332"/>
          </a:xfrm>
          <a:prstGeom prst="rect">
            <a:avLst/>
          </a:prstGeom>
          <a:noFill/>
        </p:spPr>
        <p:txBody>
          <a:bodyPr wrap="none" rtlCol="0">
            <a:spAutoFit/>
          </a:bodyPr>
          <a:lstStyle/>
          <a:p>
            <a:pPr algn="l"/>
            <a:r>
              <a:rPr lang="en-US" altLang="zh-CN" b="1" dirty="0" smtClean="0">
                <a:solidFill>
                  <a:srgbClr val="3D89BC"/>
                </a:solidFill>
              </a:rPr>
              <a:t>6.5.4</a:t>
            </a:r>
            <a:r>
              <a:rPr lang="zh-CN" altLang="en-US" b="1" dirty="0" smtClean="0">
                <a:solidFill>
                  <a:srgbClr val="3D89BC"/>
                </a:solidFill>
              </a:rPr>
              <a:t>模型测试</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48</a:t>
            </a:fld>
            <a:endParaRPr lang="zh-CN" altLang="en-US" dirty="0"/>
          </a:p>
        </p:txBody>
      </p:sp>
      <p:sp>
        <p:nvSpPr>
          <p:cNvPr id="11" name="文本框 10"/>
          <p:cNvSpPr txBox="1"/>
          <p:nvPr/>
        </p:nvSpPr>
        <p:spPr>
          <a:xfrm>
            <a:off x="850900" y="1686560"/>
            <a:ext cx="7548880" cy="352425"/>
          </a:xfrm>
          <a:prstGeom prst="rect">
            <a:avLst/>
          </a:prstGeom>
          <a:noFill/>
        </p:spPr>
        <p:txBody>
          <a:bodyPr wrap="square" rtlCol="0">
            <a:spAutoFit/>
          </a:bodyPr>
          <a:lstStyle/>
          <a:p>
            <a:pPr algn="ctr"/>
            <a:r>
              <a:rPr lang="zh-CN" altLang="en-US" sz="1600" dirty="0"/>
              <a:t>利用最终训练好的模型权值文件，可以对测试数据集进行预测。命令如下：</a:t>
            </a:r>
          </a:p>
        </p:txBody>
      </p:sp>
      <p:sp>
        <p:nvSpPr>
          <p:cNvPr id="14" name="文本框 13"/>
          <p:cNvSpPr txBox="1"/>
          <p:nvPr/>
        </p:nvSpPr>
        <p:spPr>
          <a:xfrm>
            <a:off x="779145" y="4237355"/>
            <a:ext cx="7547610" cy="822960"/>
          </a:xfrm>
          <a:prstGeom prst="rect">
            <a:avLst/>
          </a:prstGeom>
          <a:noFill/>
        </p:spPr>
        <p:txBody>
          <a:bodyPr wrap="square" rtlCol="0">
            <a:spAutoFit/>
          </a:bodyPr>
          <a:lstStyle/>
          <a:p>
            <a:pPr fontAlgn="auto">
              <a:lnSpc>
                <a:spcPct val="150000"/>
              </a:lnSpc>
            </a:pPr>
            <a:r>
              <a:rPr lang="zh-CN" altLang="en-US" sz="1600" dirty="0"/>
              <a:t>命令指定了只进行模型预测，不进行参数更新，即只前向传播计算，不后向传播计算。指定了模型描述文本文件路径，模型训练好的权值文件以及测试的迭代次数。</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48982" y="693762"/>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50955" y="1169836"/>
              <a:ext cx="1442090" cy="548640"/>
            </a:xfrm>
            <a:prstGeom prst="rect">
              <a:avLst/>
            </a:prstGeom>
            <a:noFill/>
          </p:spPr>
          <p:txBody>
            <a:bodyPr wrap="none" rtlCol="0">
              <a:spAutoFit/>
            </a:bodyPr>
            <a:lstStyle/>
            <a:p>
              <a:pPr algn="ctr"/>
              <a:r>
                <a:rPr lang="zh-CN" altLang="en-US" sz="2800" dirty="0" smtClean="0">
                  <a:solidFill>
                    <a:schemeClr val="accent4"/>
                  </a:solidFill>
                </a:rPr>
                <a:t>第六章　深度学习</a:t>
              </a:r>
              <a:endParaRPr lang="zh-CN" altLang="en-US" sz="2800" dirty="0">
                <a:solidFill>
                  <a:schemeClr val="accent4"/>
                </a:solidFill>
              </a:endParaRPr>
            </a:p>
          </p:txBody>
        </p:sp>
      </p:grpSp>
      <p:grpSp>
        <p:nvGrpSpPr>
          <p:cNvPr id="4" name="组合 3"/>
          <p:cNvGrpSpPr/>
          <p:nvPr/>
        </p:nvGrpSpPr>
        <p:grpSpPr>
          <a:xfrm>
            <a:off x="1605915" y="1593215"/>
            <a:ext cx="5707380" cy="2383790"/>
            <a:chOff x="2717" y="4033"/>
            <a:chExt cx="8988" cy="3754"/>
          </a:xfrm>
        </p:grpSpPr>
        <p:grpSp>
          <p:nvGrpSpPr>
            <p:cNvPr id="67" name="组合 66"/>
            <p:cNvGrpSpPr/>
            <p:nvPr/>
          </p:nvGrpSpPr>
          <p:grpSpPr>
            <a:xfrm>
              <a:off x="2717" y="4033"/>
              <a:ext cx="8966" cy="751"/>
              <a:chOff x="1807265" y="2462595"/>
              <a:chExt cx="5693399" cy="410086"/>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465" y="2462595"/>
                <a:ext cx="3730618" cy="357298"/>
              </a:xfrm>
              <a:prstGeom prst="rect">
                <a:avLst/>
              </a:prstGeom>
            </p:spPr>
            <p:txBody>
              <a:bodyPr wrap="squar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概述</a:t>
                </a:r>
              </a:p>
            </p:txBody>
          </p:sp>
        </p:grpSp>
        <p:grpSp>
          <p:nvGrpSpPr>
            <p:cNvPr id="68" name="组合 67"/>
            <p:cNvGrpSpPr/>
            <p:nvPr/>
          </p:nvGrpSpPr>
          <p:grpSpPr>
            <a:xfrm>
              <a:off x="2717" y="5039"/>
              <a:ext cx="8966" cy="722"/>
              <a:chOff x="1807265" y="2935089"/>
              <a:chExt cx="5693399" cy="3942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560" y="2946009"/>
                <a:ext cx="4739631" cy="357267"/>
              </a:xfrm>
              <a:prstGeom prst="rect">
                <a:avLst/>
              </a:prstGeom>
            </p:spPr>
            <p:txBody>
              <a:bodyPr wrap="squar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人脑神经系统与深度学习</a:t>
                </a:r>
              </a:p>
            </p:txBody>
          </p:sp>
        </p:grpSp>
        <p:grpSp>
          <p:nvGrpSpPr>
            <p:cNvPr id="69" name="组合 68"/>
            <p:cNvGrpSpPr/>
            <p:nvPr/>
          </p:nvGrpSpPr>
          <p:grpSpPr>
            <a:xfrm>
              <a:off x="2739" y="6065"/>
              <a:ext cx="8966" cy="722"/>
              <a:chOff x="1821235" y="3400693"/>
              <a:chExt cx="5693399" cy="394200"/>
            </a:xfrm>
          </p:grpSpPr>
          <p:sp>
            <p:nvSpPr>
              <p:cNvPr id="51" name="圆角矩形 50"/>
              <p:cNvSpPr/>
              <p:nvPr/>
            </p:nvSpPr>
            <p:spPr>
              <a:xfrm>
                <a:off x="182123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560" y="3411613"/>
                <a:ext cx="3061964" cy="357267"/>
              </a:xfrm>
              <a:prstGeom prst="rect">
                <a:avLst/>
              </a:prstGeom>
            </p:spPr>
            <p:txBody>
              <a:bodyPr wrap="squar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深度神经网络</a:t>
                </a:r>
              </a:p>
            </p:txBody>
          </p:sp>
        </p:grpSp>
        <p:grpSp>
          <p:nvGrpSpPr>
            <p:cNvPr id="72" name="组合 71"/>
            <p:cNvGrpSpPr/>
            <p:nvPr/>
          </p:nvGrpSpPr>
          <p:grpSpPr>
            <a:xfrm>
              <a:off x="2739" y="7058"/>
              <a:ext cx="8966" cy="729"/>
              <a:chOff x="1821063" y="3615174"/>
              <a:chExt cx="5693399" cy="398518"/>
            </a:xfrm>
          </p:grpSpPr>
          <p:sp>
            <p:nvSpPr>
              <p:cNvPr id="65" name="圆角矩形 64"/>
              <p:cNvSpPr/>
              <p:nvPr/>
            </p:nvSpPr>
            <p:spPr>
              <a:xfrm>
                <a:off x="1821063" y="361949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66" name="矩形 65"/>
              <p:cNvSpPr/>
              <p:nvPr/>
            </p:nvSpPr>
            <p:spPr>
              <a:xfrm>
                <a:off x="1890278" y="3615174"/>
                <a:ext cx="3212459" cy="357697"/>
              </a:xfrm>
              <a:prstGeom prst="rect">
                <a:avLst/>
              </a:prstGeom>
            </p:spPr>
            <p:txBody>
              <a:bodyPr wrap="squar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6.4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软硬件实现</a:t>
                </a:r>
              </a:p>
            </p:txBody>
          </p:sp>
        </p:gr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694680" cy="319405"/>
          </a:xfrm>
          <a:prstGeom prst="rect">
            <a:avLst/>
          </a:prstGeom>
        </p:spPr>
        <p:txBody>
          <a:bodyPr wrap="none">
            <a:spAutoFit/>
          </a:bodyPr>
          <a:lstStyle/>
          <a:p>
            <a:r>
              <a:rPr lang="zh-CN" altLang="en-US" sz="1400" dirty="0" smtClean="0">
                <a:solidFill>
                  <a:schemeClr val="bg1"/>
                </a:solidFill>
              </a:rPr>
              <a:t>全国高校标准教材</a:t>
            </a:r>
            <a:r>
              <a:rPr lang="en-US" altLang="zh-CN" sz="1400" dirty="0" smtClean="0">
                <a:solidFill>
                  <a:schemeClr val="bg1"/>
                </a:solidFill>
              </a:rPr>
              <a:t>《</a:t>
            </a:r>
            <a:r>
              <a:rPr lang="zh-CN" altLang="en-US" sz="1400" dirty="0" smtClean="0">
                <a:solidFill>
                  <a:schemeClr val="bg1"/>
                </a:solidFill>
              </a:rPr>
              <a:t>云计算</a:t>
            </a:r>
            <a:r>
              <a:rPr lang="en-US" altLang="zh-CN" sz="1400" dirty="0" smtClean="0">
                <a:solidFill>
                  <a:schemeClr val="bg1"/>
                </a:solidFill>
              </a:rPr>
              <a:t>》</a:t>
            </a:r>
            <a:r>
              <a:rPr lang="zh-CN" altLang="en-US" sz="1400" dirty="0" smtClean="0">
                <a:solidFill>
                  <a:schemeClr val="bg1"/>
                </a:solidFill>
              </a:rPr>
              <a:t>姊妹篇，剖析大数据核心技术和实战应用</a:t>
            </a:r>
            <a:endParaRPr lang="zh-CN" altLang="en-US" sz="140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5" name="Imagen 5" descr="C:\Users\Design\Documents\Edu\Product Launch\sha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6045791"/>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55"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49</a:t>
            </a:fld>
            <a:endParaRPr lang="zh-CN" altLang="en-US" dirty="0"/>
          </a:p>
        </p:txBody>
      </p:sp>
      <p:sp>
        <p:nvSpPr>
          <p:cNvPr id="5" name="圆角矩形 4"/>
          <p:cNvSpPr/>
          <p:nvPr/>
        </p:nvSpPr>
        <p:spPr>
          <a:xfrm>
            <a:off x="1619885" y="4124261"/>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15" name="圆角矩形 14"/>
          <p:cNvSpPr/>
          <p:nvPr/>
        </p:nvSpPr>
        <p:spPr>
          <a:xfrm>
            <a:off x="1605915" y="4745291"/>
            <a:ext cx="5693410" cy="457899"/>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16" name="矩形 15"/>
          <p:cNvSpPr/>
          <p:nvPr/>
        </p:nvSpPr>
        <p:spPr>
          <a:xfrm>
            <a:off x="1689100" y="4124325"/>
            <a:ext cx="4218305" cy="414020"/>
          </a:xfrm>
          <a:prstGeom prst="rect">
            <a:avLst/>
          </a:prstGeom>
        </p:spPr>
        <p:txBody>
          <a:bodyPr wrap="squar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手写体数字识别项目实例</a:t>
            </a:r>
          </a:p>
        </p:txBody>
      </p:sp>
      <p:sp>
        <p:nvSpPr>
          <p:cNvPr id="18" name="矩形 17"/>
          <p:cNvSpPr/>
          <p:nvPr/>
        </p:nvSpPr>
        <p:spPr>
          <a:xfrm>
            <a:off x="1689100" y="4719955"/>
            <a:ext cx="3371850" cy="415498"/>
          </a:xfrm>
          <a:prstGeom prst="rect">
            <a:avLst/>
          </a:prstGeom>
        </p:spPr>
        <p:txBody>
          <a:bodyPr wrap="squar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6.6   </a:t>
            </a:r>
            <a:r>
              <a:rPr lang="zh-CN" altLang="en-US" sz="2100" spc="225" dirty="0">
                <a:solidFill>
                  <a:schemeClr val="bg1"/>
                </a:solidFill>
                <a:latin typeface="微软雅黑" panose="020B0503020204020204" pitchFamily="34" charset="-122"/>
                <a:ea typeface="微软雅黑" panose="020B0503020204020204" pitchFamily="34" charset="-122"/>
              </a:rPr>
              <a:t>深度学习应用</a:t>
            </a:r>
          </a:p>
        </p:txBody>
      </p:sp>
      <p:sp>
        <p:nvSpPr>
          <p:cNvPr id="2" name="圆角矩形 1"/>
          <p:cNvSpPr/>
          <p:nvPr/>
        </p:nvSpPr>
        <p:spPr>
          <a:xfrm>
            <a:off x="1605915" y="5315521"/>
            <a:ext cx="5693410" cy="457899"/>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17" name="矩形 16"/>
          <p:cNvSpPr/>
          <p:nvPr/>
        </p:nvSpPr>
        <p:spPr>
          <a:xfrm>
            <a:off x="1689100" y="5315585"/>
            <a:ext cx="2205990" cy="415498"/>
          </a:xfrm>
          <a:prstGeom prst="rect">
            <a:avLst/>
          </a:prstGeom>
        </p:spPr>
        <p:txBody>
          <a:bodyPr wrap="squar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398270" cy="483235"/>
          </a:xfrm>
          <a:prstGeom prst="rect">
            <a:avLst/>
          </a:prstGeom>
          <a:noFill/>
        </p:spPr>
        <p:txBody>
          <a:bodyPr wrap="none" rtlCol="0">
            <a:spAutoFit/>
          </a:bodyPr>
          <a:lstStyle/>
          <a:p>
            <a:pPr algn="l"/>
            <a:r>
              <a:rPr lang="en-US" altLang="zh-CN" sz="2400" b="1" spc="225" dirty="0" smtClean="0">
                <a:solidFill>
                  <a:prstClr val="white"/>
                </a:solidFill>
              </a:rPr>
              <a:t>6.1</a:t>
            </a:r>
            <a:r>
              <a:rPr lang="zh-CN" altLang="en-US" sz="2400" b="1" spc="225" dirty="0">
                <a:solidFill>
                  <a:schemeClr val="bg1"/>
                </a:solidFill>
                <a:latin typeface="微软雅黑" panose="020B0503020204020204" pitchFamily="34" charset="-122"/>
                <a:ea typeface="微软雅黑" panose="020B0503020204020204" pitchFamily="34" charset="-122"/>
                <a:sym typeface="+mn-ea"/>
              </a:rPr>
              <a:t>概述</a:t>
            </a:r>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00100"/>
            <a:ext cx="2129109" cy="369332"/>
          </a:xfrm>
          <a:prstGeom prst="rect">
            <a:avLst/>
          </a:prstGeom>
          <a:noFill/>
        </p:spPr>
        <p:txBody>
          <a:bodyPr wrap="none" rtlCol="0">
            <a:spAutoFit/>
          </a:bodyPr>
          <a:lstStyle/>
          <a:p>
            <a:r>
              <a:rPr lang="en-US" altLang="zh-CN" b="1" dirty="0" smtClean="0">
                <a:solidFill>
                  <a:srgbClr val="3D89BC"/>
                </a:solidFill>
              </a:rPr>
              <a:t>6.1.1</a:t>
            </a:r>
            <a:r>
              <a:rPr lang="zh-CN" altLang="en-US" b="1" dirty="0" smtClean="0">
                <a:solidFill>
                  <a:srgbClr val="3D89BC"/>
                </a:solidFill>
              </a:rPr>
              <a:t>人工智能简史</a:t>
            </a:r>
            <a:endParaRPr lang="zh-CN" altLang="en-US" b="1" dirty="0">
              <a:solidFill>
                <a:srgbClr val="3D89BC"/>
              </a:solidFill>
            </a:endParaRP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5</a:t>
            </a:fld>
            <a:endParaRPr lang="zh-CN" altLang="en-US" dirty="0"/>
          </a:p>
        </p:txBody>
      </p:sp>
      <p:sp>
        <p:nvSpPr>
          <p:cNvPr id="11" name="同心圆 10"/>
          <p:cNvSpPr/>
          <p:nvPr>
            <p:custDataLst>
              <p:tags r:id="rId1"/>
            </p:custDataLst>
          </p:nvPr>
        </p:nvSpPr>
        <p:spPr>
          <a:xfrm>
            <a:off x="3242668" y="1683479"/>
            <a:ext cx="2695858" cy="2695858"/>
          </a:xfrm>
          <a:prstGeom prst="donut">
            <a:avLst>
              <a:gd name="adj" fmla="val 8835"/>
            </a:avLst>
          </a:prstGeom>
          <a:solidFill>
            <a:srgbClr val="EAEAEA"/>
          </a:solidFill>
          <a:ln>
            <a:noFill/>
          </a:ln>
        </p:spPr>
        <p:style>
          <a:lnRef idx="2">
            <a:srgbClr val="09BCED">
              <a:shade val="50000"/>
            </a:srgbClr>
          </a:lnRef>
          <a:fillRef idx="1">
            <a:srgbClr val="09BCED"/>
          </a:fillRef>
          <a:effectRef idx="0">
            <a:srgbClr val="09BCED"/>
          </a:effectRef>
          <a:fontRef idx="minor">
            <a:sysClr val="window" lastClr="FFFFFF"/>
          </a:fontRef>
        </p:style>
        <p:txBody>
          <a:bodyPr rtlCol="0" anchor="ctr">
            <a:normAutofit/>
          </a:bodyPr>
          <a:lstStyle/>
          <a:p>
            <a:pPr algn="ctr">
              <a:lnSpc>
                <a:spcPct val="100000"/>
              </a:lnSpc>
            </a:pPr>
            <a:r>
              <a:rPr lang="zh-CN" altLang="en-US" sz="2000" b="1" smtClean="0">
                <a:solidFill>
                  <a:srgbClr val="3D89BC"/>
                </a:solidFill>
                <a:sym typeface="Arial" panose="020B0604020202020204" pitchFamily="34" charset="0"/>
              </a:rPr>
              <a:t>发展历程</a:t>
            </a:r>
          </a:p>
          <a:p>
            <a:pPr algn="ctr">
              <a:lnSpc>
                <a:spcPct val="100000"/>
              </a:lnSpc>
            </a:pPr>
            <a:r>
              <a:rPr lang="zh-CN" altLang="en-US" sz="2000" b="1" smtClean="0">
                <a:solidFill>
                  <a:srgbClr val="3D89BC"/>
                </a:solidFill>
                <a:sym typeface="Arial" panose="020B0604020202020204" pitchFamily="34" charset="0"/>
              </a:rPr>
              <a:t>三个阶段</a:t>
            </a:r>
          </a:p>
        </p:txBody>
      </p:sp>
      <p:sp>
        <p:nvSpPr>
          <p:cNvPr id="12" name="任意多边形 11"/>
          <p:cNvSpPr/>
          <p:nvPr>
            <p:custDataLst>
              <p:tags r:id="rId2"/>
            </p:custDataLst>
          </p:nvPr>
        </p:nvSpPr>
        <p:spPr>
          <a:xfrm rot="18000000">
            <a:off x="3360506" y="2161622"/>
            <a:ext cx="418772" cy="418772"/>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3D89BC"/>
          </a:solidFill>
          <a:ln>
            <a:noFill/>
          </a:ln>
        </p:spPr>
        <p:style>
          <a:lnRef idx="2">
            <a:srgbClr val="09BCED">
              <a:shade val="50000"/>
            </a:srgbClr>
          </a:lnRef>
          <a:fillRef idx="1">
            <a:srgbClr val="09BCED"/>
          </a:fillRef>
          <a:effectRef idx="0">
            <a:srgbClr val="09BCE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3" name="任意多边形 12"/>
          <p:cNvSpPr/>
          <p:nvPr>
            <p:custDataLst>
              <p:tags r:id="rId3"/>
            </p:custDataLst>
          </p:nvPr>
        </p:nvSpPr>
        <p:spPr>
          <a:xfrm rot="3600000">
            <a:off x="5395567" y="2161623"/>
            <a:ext cx="418772" cy="418772"/>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3D89BC"/>
          </a:solidFill>
          <a:ln>
            <a:noFill/>
          </a:ln>
        </p:spPr>
        <p:style>
          <a:lnRef idx="2">
            <a:srgbClr val="09BCED">
              <a:shade val="50000"/>
            </a:srgbClr>
          </a:lnRef>
          <a:fillRef idx="1">
            <a:srgbClr val="09BCED"/>
          </a:fillRef>
          <a:effectRef idx="0">
            <a:srgbClr val="09BCE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8" name="任意多边形 17"/>
          <p:cNvSpPr/>
          <p:nvPr>
            <p:custDataLst>
              <p:tags r:id="rId4"/>
            </p:custDataLst>
          </p:nvPr>
        </p:nvSpPr>
        <p:spPr>
          <a:xfrm rot="10800000">
            <a:off x="4374861" y="4028523"/>
            <a:ext cx="418772" cy="418772"/>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3D89BC"/>
          </a:solidFill>
          <a:ln>
            <a:noFill/>
          </a:ln>
        </p:spPr>
        <p:style>
          <a:lnRef idx="2">
            <a:srgbClr val="09BCED">
              <a:shade val="50000"/>
            </a:srgbClr>
          </a:lnRef>
          <a:fillRef idx="1">
            <a:srgbClr val="09BCED"/>
          </a:fillRef>
          <a:effectRef idx="0">
            <a:srgbClr val="09BCE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9" name="矩形 18"/>
          <p:cNvSpPr/>
          <p:nvPr>
            <p:custDataLst>
              <p:tags r:id="rId5"/>
            </p:custDataLst>
          </p:nvPr>
        </p:nvSpPr>
        <p:spPr>
          <a:xfrm>
            <a:off x="629728" y="1553817"/>
            <a:ext cx="2469707" cy="1389380"/>
          </a:xfrm>
          <a:prstGeom prst="rect">
            <a:avLst/>
          </a:prstGeom>
        </p:spPr>
        <p:txBody>
          <a:bodyPr anchor="ctr" anchorCtr="0">
            <a:normAutofit/>
          </a:bodyPr>
          <a:lstStyle/>
          <a:p>
            <a:pPr algn="ctr">
              <a:lnSpc>
                <a:spcPct val="150000"/>
              </a:lnSpc>
            </a:pPr>
            <a:r>
              <a:rPr lang="da-DK" altLang="zh-CN" sz="1600" dirty="0" smtClean="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20世纪40年代中期到50年代末期被称为人工智能的启蒙</a:t>
            </a:r>
            <a:r>
              <a:rPr lang="zh-CN" altLang="en-US" sz="1600" dirty="0" smtClean="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探索</a:t>
            </a:r>
            <a:r>
              <a:rPr lang="da-DK" altLang="zh-CN" sz="1600" dirty="0" smtClean="0">
                <a:solidFill>
                  <a:sysClr val="windowText" lastClr="000000">
                    <a:lumMod val="75000"/>
                    <a:lumOff val="25000"/>
                  </a:sysClr>
                </a:solidFill>
                <a:latin typeface="微软雅黑" panose="020B0503020204020204" pitchFamily="34" charset="-122"/>
                <a:ea typeface="微软雅黑" panose="020B0503020204020204" pitchFamily="34" charset="-122"/>
                <a:sym typeface="Arial" panose="020B0604020202020204" pitchFamily="34" charset="0"/>
              </a:rPr>
              <a:t>阶段。</a:t>
            </a:r>
          </a:p>
        </p:txBody>
      </p:sp>
      <p:sp>
        <p:nvSpPr>
          <p:cNvPr id="20" name="矩形 19"/>
          <p:cNvSpPr/>
          <p:nvPr>
            <p:custDataLst>
              <p:tags r:id="rId6"/>
            </p:custDataLst>
          </p:nvPr>
        </p:nvSpPr>
        <p:spPr>
          <a:xfrm>
            <a:off x="5979723" y="1554118"/>
            <a:ext cx="2362200" cy="1061725"/>
          </a:xfrm>
          <a:prstGeom prst="rect">
            <a:avLst/>
          </a:prstGeom>
        </p:spPr>
        <p:txBody>
          <a:bodyPr anchor="ctr" anchorCtr="0">
            <a:normAutofit fontScale="92500" lnSpcReduction="10000"/>
          </a:bodyPr>
          <a:lstStyle/>
          <a:p>
            <a:pPr algn="ctr">
              <a:lnSpc>
                <a:spcPct val="150000"/>
              </a:lnSpc>
            </a:pPr>
            <a:r>
              <a:rPr lang="da-DK" altLang="zh-CN" sz="1600" smtClean="0">
                <a:solidFill>
                  <a:sysClr val="windowText" lastClr="000000">
                    <a:lumMod val="75000"/>
                    <a:lumOff val="25000"/>
                  </a:sysClr>
                </a:solidFill>
                <a:sym typeface="Arial" panose="020B0604020202020204" pitchFamily="34" charset="0"/>
              </a:rPr>
              <a:t>20世纪60年代初期到80年代末期被称为人工智能的发展阶段。</a:t>
            </a:r>
          </a:p>
        </p:txBody>
      </p:sp>
      <p:sp>
        <p:nvSpPr>
          <p:cNvPr id="21" name="矩形 20"/>
          <p:cNvSpPr/>
          <p:nvPr>
            <p:custDataLst>
              <p:tags r:id="rId7"/>
            </p:custDataLst>
          </p:nvPr>
        </p:nvSpPr>
        <p:spPr>
          <a:xfrm>
            <a:off x="3416923" y="4602118"/>
            <a:ext cx="2362200" cy="1061725"/>
          </a:xfrm>
          <a:prstGeom prst="rect">
            <a:avLst/>
          </a:prstGeom>
        </p:spPr>
        <p:txBody>
          <a:bodyPr anchor="ctr" anchorCtr="0">
            <a:normAutofit fontScale="92500" lnSpcReduction="10000"/>
          </a:bodyPr>
          <a:lstStyle/>
          <a:p>
            <a:pPr algn="ctr">
              <a:lnSpc>
                <a:spcPct val="150000"/>
              </a:lnSpc>
            </a:pPr>
            <a:r>
              <a:rPr lang="da-DK" altLang="zh-CN" sz="1600" smtClean="0">
                <a:solidFill>
                  <a:sysClr val="windowText" lastClr="000000">
                    <a:lumMod val="75000"/>
                    <a:lumOff val="25000"/>
                  </a:sysClr>
                </a:solidFill>
                <a:sym typeface="Arial" panose="020B0604020202020204" pitchFamily="34" charset="0"/>
              </a:rPr>
              <a:t>20世纪90年代初期到现在被称为人工智能的繁荣阶段。</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731770" cy="483235"/>
          </a:xfrm>
          <a:prstGeom prst="rect">
            <a:avLst/>
          </a:prstGeom>
          <a:noFill/>
        </p:spPr>
        <p:txBody>
          <a:bodyPr wrap="none" rtlCol="0">
            <a:spAutoFit/>
          </a:bodyPr>
          <a:lstStyle/>
          <a:p>
            <a:pPr algn="l"/>
            <a:r>
              <a:rPr lang="en-US" altLang="zh-CN" sz="2400" b="1" spc="225" dirty="0" smtClean="0">
                <a:solidFill>
                  <a:prstClr val="white"/>
                </a:solidFill>
              </a:rPr>
              <a:t>6.6</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深度学习应用</a:t>
            </a: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28675"/>
            <a:ext cx="1667444" cy="369332"/>
          </a:xfrm>
          <a:prstGeom prst="rect">
            <a:avLst/>
          </a:prstGeom>
          <a:noFill/>
        </p:spPr>
        <p:txBody>
          <a:bodyPr wrap="none" rtlCol="0">
            <a:spAutoFit/>
          </a:bodyPr>
          <a:lstStyle/>
          <a:p>
            <a:pPr algn="l"/>
            <a:r>
              <a:rPr lang="en-US" altLang="zh-CN" b="1" dirty="0" smtClean="0">
                <a:solidFill>
                  <a:srgbClr val="3D89BC"/>
                </a:solidFill>
              </a:rPr>
              <a:t>6.6.1</a:t>
            </a:r>
            <a:r>
              <a:rPr lang="zh-CN" altLang="en-US" b="1" dirty="0" smtClean="0">
                <a:solidFill>
                  <a:srgbClr val="3D89BC"/>
                </a:solidFill>
              </a:rPr>
              <a:t>语音识别</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50</a:t>
            </a:fld>
            <a:endParaRPr lang="zh-CN" altLang="en-US" dirty="0"/>
          </a:p>
        </p:txBody>
      </p:sp>
      <p:sp>
        <p:nvSpPr>
          <p:cNvPr id="12" name="文本框 11"/>
          <p:cNvSpPr txBox="1"/>
          <p:nvPr>
            <p:custDataLst>
              <p:tags r:id="rId1"/>
            </p:custDataLst>
          </p:nvPr>
        </p:nvSpPr>
        <p:spPr>
          <a:xfrm>
            <a:off x="452280" y="1962681"/>
            <a:ext cx="3299406" cy="2859300"/>
          </a:xfrm>
          <a:prstGeom prst="rect">
            <a:avLst/>
          </a:prstGeom>
        </p:spPr>
        <p:txBody>
          <a:bodyPr vert="horz" lIns="68580" tIns="34290" rIns="68580" bIns="34290" rtlCol="0">
            <a:norm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zh-CN" altLang="en-US" sz="1600" dirty="0">
                <a:solidFill>
                  <a:srgbClr val="808080">
                    <a:lumMod val="50000"/>
                  </a:srgbClr>
                </a:solidFill>
              </a:rPr>
              <a:t>语音识别是实现人机自由交互、推动人工智能发展的关键技术。语音识别技术主要包括特征提取技术、模式匹配准则及模型训练技术三个方面。其应用领域非常广泛，常见的应用系统有语音输入系统、语音控制系统和智能对话查询系统。</a:t>
            </a:r>
          </a:p>
        </p:txBody>
      </p:sp>
      <p:pic>
        <p:nvPicPr>
          <p:cNvPr id="14" name="图片 13"/>
          <p:cNvPicPr>
            <a:picLocks noChangeAspect="1"/>
          </p:cNvPicPr>
          <p:nvPr/>
        </p:nvPicPr>
        <p:blipFill>
          <a:blip r:embed="rId6"/>
          <a:stretch>
            <a:fillRect/>
          </a:stretch>
        </p:blipFill>
        <p:spPr>
          <a:xfrm>
            <a:off x="3996055" y="1317625"/>
            <a:ext cx="4629150" cy="2125345"/>
          </a:xfrm>
          <a:prstGeom prst="rect">
            <a:avLst/>
          </a:prstGeom>
        </p:spPr>
      </p:pic>
      <p:pic>
        <p:nvPicPr>
          <p:cNvPr id="16" name="图片 15"/>
          <p:cNvPicPr>
            <a:picLocks noChangeAspect="1"/>
          </p:cNvPicPr>
          <p:nvPr/>
        </p:nvPicPr>
        <p:blipFill>
          <a:blip r:embed="rId7"/>
          <a:stretch>
            <a:fillRect/>
          </a:stretch>
        </p:blipFill>
        <p:spPr>
          <a:xfrm>
            <a:off x="3996055" y="3442970"/>
            <a:ext cx="4627880" cy="194818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731770" cy="483235"/>
          </a:xfrm>
          <a:prstGeom prst="rect">
            <a:avLst/>
          </a:prstGeom>
          <a:noFill/>
        </p:spPr>
        <p:txBody>
          <a:bodyPr wrap="none" rtlCol="0">
            <a:spAutoFit/>
          </a:bodyPr>
          <a:lstStyle/>
          <a:p>
            <a:pPr algn="l"/>
            <a:r>
              <a:rPr lang="en-US" altLang="zh-CN" sz="2400" b="1" spc="225" dirty="0" smtClean="0">
                <a:solidFill>
                  <a:prstClr val="white"/>
                </a:solidFill>
              </a:rPr>
              <a:t>6.6</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深度学习应用</a:t>
            </a: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28675"/>
            <a:ext cx="1667444" cy="369332"/>
          </a:xfrm>
          <a:prstGeom prst="rect">
            <a:avLst/>
          </a:prstGeom>
          <a:noFill/>
        </p:spPr>
        <p:txBody>
          <a:bodyPr wrap="none" rtlCol="0">
            <a:spAutoFit/>
          </a:bodyPr>
          <a:lstStyle/>
          <a:p>
            <a:pPr algn="l"/>
            <a:r>
              <a:rPr lang="en-US" altLang="zh-CN" b="1" dirty="0" smtClean="0">
                <a:solidFill>
                  <a:srgbClr val="3D89BC"/>
                </a:solidFill>
              </a:rPr>
              <a:t>6.6.2</a:t>
            </a:r>
            <a:r>
              <a:rPr lang="zh-CN" altLang="en-US" b="1" dirty="0" smtClean="0">
                <a:solidFill>
                  <a:srgbClr val="3D89BC"/>
                </a:solidFill>
              </a:rPr>
              <a:t>图像分析</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51</a:t>
            </a:fld>
            <a:endParaRPr lang="zh-CN" altLang="en-US" dirty="0"/>
          </a:p>
        </p:txBody>
      </p:sp>
      <p:pic>
        <p:nvPicPr>
          <p:cNvPr id="11" name="图片 10"/>
          <p:cNvPicPr>
            <a:picLocks noChangeAspect="1"/>
          </p:cNvPicPr>
          <p:nvPr/>
        </p:nvPicPr>
        <p:blipFill>
          <a:blip r:embed="rId5"/>
          <a:stretch>
            <a:fillRect/>
          </a:stretch>
        </p:blipFill>
        <p:spPr>
          <a:xfrm>
            <a:off x="399415" y="1633855"/>
            <a:ext cx="3361690" cy="2552065"/>
          </a:xfrm>
          <a:prstGeom prst="rect">
            <a:avLst/>
          </a:prstGeom>
        </p:spPr>
      </p:pic>
      <p:pic>
        <p:nvPicPr>
          <p:cNvPr id="12" name="图片 11"/>
          <p:cNvPicPr>
            <a:picLocks noChangeAspect="1"/>
          </p:cNvPicPr>
          <p:nvPr/>
        </p:nvPicPr>
        <p:blipFill>
          <a:blip r:embed="rId6"/>
          <a:stretch>
            <a:fillRect/>
          </a:stretch>
        </p:blipFill>
        <p:spPr>
          <a:xfrm>
            <a:off x="3643630" y="1633855"/>
            <a:ext cx="5057140" cy="2552065"/>
          </a:xfrm>
          <a:prstGeom prst="rect">
            <a:avLst/>
          </a:prstGeom>
        </p:spPr>
      </p:pic>
      <p:sp>
        <p:nvSpPr>
          <p:cNvPr id="13" name="文本框 12"/>
          <p:cNvSpPr txBox="1"/>
          <p:nvPr/>
        </p:nvSpPr>
        <p:spPr>
          <a:xfrm>
            <a:off x="399415" y="4733290"/>
            <a:ext cx="8301355" cy="822960"/>
          </a:xfrm>
          <a:prstGeom prst="rect">
            <a:avLst/>
          </a:prstGeom>
          <a:noFill/>
        </p:spPr>
        <p:txBody>
          <a:bodyPr wrap="square" rtlCol="0">
            <a:spAutoFit/>
          </a:bodyPr>
          <a:lstStyle/>
          <a:p>
            <a:pPr fontAlgn="auto">
              <a:lnSpc>
                <a:spcPct val="150000"/>
              </a:lnSpc>
            </a:pPr>
            <a:r>
              <a:rPr lang="zh-CN" altLang="en-US" sz="1600" dirty="0"/>
              <a:t>相对于物体识别，物体检测任务更加困难。在一幅图像中，可能包含属于不同类别的多个物体，物体检测需要确定每个物体的位置和类别。</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731770" cy="483235"/>
          </a:xfrm>
          <a:prstGeom prst="rect">
            <a:avLst/>
          </a:prstGeom>
          <a:noFill/>
        </p:spPr>
        <p:txBody>
          <a:bodyPr wrap="none" rtlCol="0">
            <a:spAutoFit/>
          </a:bodyPr>
          <a:lstStyle/>
          <a:p>
            <a:pPr algn="l"/>
            <a:r>
              <a:rPr lang="en-US" altLang="zh-CN" sz="2400" b="1" spc="225" dirty="0" smtClean="0">
                <a:solidFill>
                  <a:prstClr val="white"/>
                </a:solidFill>
              </a:rPr>
              <a:t>6.6</a:t>
            </a:r>
            <a:r>
              <a:rPr lang="zh-CN" altLang="en-US" sz="2400" spc="225" dirty="0" smtClean="0">
                <a:solidFill>
                  <a:schemeClr val="bg1"/>
                </a:solidFill>
                <a:latin typeface="微软雅黑" panose="020B0503020204020204" pitchFamily="34" charset="-122"/>
                <a:ea typeface="微软雅黑" panose="020B0503020204020204" pitchFamily="34" charset="-122"/>
                <a:sym typeface="+mn-ea"/>
              </a:rPr>
              <a:t>深度学习应用</a:t>
            </a: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28675"/>
            <a:ext cx="2129109" cy="369332"/>
          </a:xfrm>
          <a:prstGeom prst="rect">
            <a:avLst/>
          </a:prstGeom>
          <a:noFill/>
        </p:spPr>
        <p:txBody>
          <a:bodyPr wrap="none" rtlCol="0">
            <a:spAutoFit/>
          </a:bodyPr>
          <a:lstStyle/>
          <a:p>
            <a:pPr algn="l"/>
            <a:r>
              <a:rPr lang="en-US" altLang="zh-CN" b="1" dirty="0" smtClean="0">
                <a:solidFill>
                  <a:srgbClr val="3D89BC"/>
                </a:solidFill>
              </a:rPr>
              <a:t>6.6.3</a:t>
            </a:r>
            <a:r>
              <a:rPr lang="zh-CN" altLang="en-US" b="1" dirty="0" smtClean="0">
                <a:solidFill>
                  <a:srgbClr val="3D89BC"/>
                </a:solidFill>
              </a:rPr>
              <a:t>自然语言处理</a:t>
            </a: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9"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52</a:t>
            </a:fld>
            <a:endParaRPr lang="zh-CN" altLang="en-US" dirty="0"/>
          </a:p>
        </p:txBody>
      </p:sp>
      <p:pic>
        <p:nvPicPr>
          <p:cNvPr id="13" name="图片 12"/>
          <p:cNvPicPr>
            <a:picLocks noChangeAspect="1"/>
          </p:cNvPicPr>
          <p:nvPr/>
        </p:nvPicPr>
        <p:blipFill>
          <a:blip r:embed="rId5"/>
          <a:stretch>
            <a:fillRect/>
          </a:stretch>
        </p:blipFill>
        <p:spPr>
          <a:xfrm>
            <a:off x="1743075" y="1402080"/>
            <a:ext cx="5657215" cy="2552065"/>
          </a:xfrm>
          <a:prstGeom prst="rect">
            <a:avLst/>
          </a:prstGeom>
        </p:spPr>
      </p:pic>
      <p:sp>
        <p:nvSpPr>
          <p:cNvPr id="14" name="文本框 13"/>
          <p:cNvSpPr txBox="1"/>
          <p:nvPr/>
        </p:nvSpPr>
        <p:spPr>
          <a:xfrm>
            <a:off x="1605915" y="4125595"/>
            <a:ext cx="5932805" cy="1323439"/>
          </a:xfrm>
          <a:prstGeom prst="rect">
            <a:avLst/>
          </a:prstGeom>
          <a:noFill/>
        </p:spPr>
        <p:txBody>
          <a:bodyPr wrap="square" rtlCol="0">
            <a:spAutoFit/>
          </a:bodyPr>
          <a:lstStyle/>
          <a:p>
            <a:pPr algn="l"/>
            <a:r>
              <a:rPr lang="zh-CN" altLang="en-US" sz="1600" dirty="0"/>
              <a:t>除了语音识别和图像分析，自然语言处理（NLP）是深度学习的另一个重要的应用领域。它属于人工智能的一个分支，是计算机科学与语言学的交叉学科，又常被称为计算语言学。自然语言处理是用电脑处理人类的语言，如英语、汉语、法语等，其主要应用包括机器翻译、信息抽取等。</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2"/>
          <a:srcRect l="19090" t="21720" r="16280" b="22029"/>
          <a:stretch>
            <a:fillRect/>
          </a:stretch>
        </p:blipFill>
        <p:spPr>
          <a:xfrm>
            <a:off x="-38100" y="-22225"/>
            <a:ext cx="9201150" cy="6829426"/>
          </a:xfrm>
          <a:prstGeom prst="rect">
            <a:avLst/>
          </a:prstGeom>
        </p:spPr>
      </p:pic>
      <p:sp>
        <p:nvSpPr>
          <p:cNvPr id="5" name="矩形 4"/>
          <p:cNvSpPr/>
          <p:nvPr/>
        </p:nvSpPr>
        <p:spPr>
          <a:xfrm>
            <a:off x="564073" y="1800066"/>
            <a:ext cx="7961879" cy="4480560"/>
          </a:xfrm>
          <a:prstGeom prst="rect">
            <a:avLst/>
          </a:prstGeom>
        </p:spPr>
        <p:txBody>
          <a:bodyPr wrap="square">
            <a:spAutoFit/>
          </a:bodyPr>
          <a:lstStyle/>
          <a:p>
            <a:pPr>
              <a:lnSpc>
                <a:spcPct val="150000"/>
              </a:lnSpc>
            </a:pPr>
            <a:r>
              <a:rPr altLang="zh-CN" sz="1600" spc="225" dirty="0">
                <a:solidFill>
                  <a:prstClr val="white"/>
                </a:solidFill>
              </a:rPr>
              <a:t>1．简述人工神经网络定义。 </a:t>
            </a:r>
          </a:p>
          <a:p>
            <a:pPr>
              <a:lnSpc>
                <a:spcPct val="150000"/>
              </a:lnSpc>
            </a:pPr>
            <a:r>
              <a:rPr altLang="zh-CN" sz="1600" spc="225" dirty="0">
                <a:solidFill>
                  <a:prstClr val="white"/>
                </a:solidFill>
              </a:rPr>
              <a:t>2．简述神经网络的架构。</a:t>
            </a:r>
          </a:p>
          <a:p>
            <a:pPr>
              <a:lnSpc>
                <a:spcPct val="150000"/>
              </a:lnSpc>
            </a:pPr>
            <a:r>
              <a:rPr altLang="zh-CN" sz="1600" spc="225" dirty="0">
                <a:solidFill>
                  <a:prstClr val="white"/>
                </a:solidFill>
              </a:rPr>
              <a:t>3．简述误差逆传播（Error BackPropagation）算法。</a:t>
            </a:r>
          </a:p>
          <a:p>
            <a:pPr>
              <a:lnSpc>
                <a:spcPct val="150000"/>
              </a:lnSpc>
            </a:pPr>
            <a:r>
              <a:rPr altLang="zh-CN" sz="1600" spc="225" dirty="0">
                <a:solidFill>
                  <a:prstClr val="white"/>
                </a:solidFill>
              </a:rPr>
              <a:t>4．大数据与深度学习之间有什么样的关系？ </a:t>
            </a:r>
          </a:p>
          <a:p>
            <a:pPr>
              <a:lnSpc>
                <a:spcPct val="150000"/>
              </a:lnSpc>
            </a:pPr>
            <a:r>
              <a:rPr altLang="zh-CN" sz="1600" spc="225" dirty="0">
                <a:solidFill>
                  <a:prstClr val="white"/>
                </a:solidFill>
              </a:rPr>
              <a:t>5．查询相关资料，简述人工智能的未来发展。</a:t>
            </a:r>
          </a:p>
          <a:p>
            <a:pPr>
              <a:lnSpc>
                <a:spcPct val="150000"/>
              </a:lnSpc>
            </a:pPr>
            <a:r>
              <a:rPr altLang="zh-CN" sz="1600" spc="225" dirty="0">
                <a:solidFill>
                  <a:prstClr val="white"/>
                </a:solidFill>
              </a:rPr>
              <a:t>6．目前影响力比较大的深度学习模型有哪些？</a:t>
            </a:r>
          </a:p>
          <a:p>
            <a:pPr>
              <a:lnSpc>
                <a:spcPct val="150000"/>
              </a:lnSpc>
            </a:pPr>
            <a:r>
              <a:rPr altLang="zh-CN" sz="1600" spc="225" dirty="0">
                <a:solidFill>
                  <a:prstClr val="white"/>
                </a:solidFill>
              </a:rPr>
              <a:t>7．自动编码器主要有哪两种变体？</a:t>
            </a:r>
          </a:p>
          <a:p>
            <a:pPr>
              <a:lnSpc>
                <a:spcPct val="150000"/>
              </a:lnSpc>
            </a:pPr>
            <a:r>
              <a:rPr altLang="zh-CN" sz="1600" spc="225" dirty="0">
                <a:solidFill>
                  <a:prstClr val="white"/>
                </a:solidFill>
              </a:rPr>
              <a:t>8．卷积神经网络主要有哪些特点？</a:t>
            </a:r>
          </a:p>
          <a:p>
            <a:pPr>
              <a:lnSpc>
                <a:spcPct val="150000"/>
              </a:lnSpc>
            </a:pPr>
            <a:r>
              <a:rPr altLang="zh-CN" sz="1600" spc="225" dirty="0">
                <a:solidFill>
                  <a:prstClr val="white"/>
                </a:solidFill>
              </a:rPr>
              <a:t>9．降采样操作常用的类型有哪些？</a:t>
            </a:r>
          </a:p>
          <a:p>
            <a:pPr>
              <a:lnSpc>
                <a:spcPct val="150000"/>
              </a:lnSpc>
            </a:pPr>
            <a:r>
              <a:rPr altLang="zh-CN" sz="1600" spc="225" dirty="0">
                <a:solidFill>
                  <a:prstClr val="white"/>
                </a:solidFill>
              </a:rPr>
              <a:t>10．简述循环神经网络的架构。</a:t>
            </a:r>
          </a:p>
          <a:p>
            <a:pPr>
              <a:lnSpc>
                <a:spcPct val="150000"/>
              </a:lnSpc>
            </a:pPr>
            <a:r>
              <a:rPr altLang="zh-CN" sz="1600" spc="225" dirty="0">
                <a:solidFill>
                  <a:prstClr val="white"/>
                </a:solidFill>
              </a:rPr>
              <a:t>11．分别简述CNTK、MXNet、Theano、Torch深度学习软件的主要特点。</a:t>
            </a:r>
          </a:p>
          <a:p>
            <a:pPr>
              <a:lnSpc>
                <a:spcPct val="150000"/>
              </a:lnSpc>
            </a:pPr>
            <a:r>
              <a:rPr altLang="zh-CN" sz="1600" spc="225" dirty="0">
                <a:solidFill>
                  <a:prstClr val="white"/>
                </a:solidFill>
              </a:rPr>
              <a:t>12．简述深度学习在现实生活中的应用。</a:t>
            </a:r>
          </a:p>
        </p:txBody>
      </p:sp>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4310" t="25164" r="18985" b="27845"/>
          <a:stretch>
            <a:fillRect/>
          </a:stretch>
        </p:blipFill>
        <p:spPr>
          <a:xfrm>
            <a:off x="2949815" y="105594"/>
            <a:ext cx="3190395" cy="1030405"/>
          </a:xfrm>
          <a:prstGeom prst="rect">
            <a:avLst/>
          </a:prstGeom>
        </p:spPr>
      </p:pic>
      <p:pic>
        <p:nvPicPr>
          <p:cNvPr id="7" name="图片 6">
            <a:hlinkClick r:id="rId2"/>
          </p:cNvPr>
          <p:cNvPicPr>
            <a:picLocks noChangeAspect="1"/>
          </p:cNvPicPr>
          <p:nvPr/>
        </p:nvPicPr>
        <p:blipFill>
          <a:blip r:embed="rId4"/>
          <a:stretch>
            <a:fillRect/>
          </a:stretch>
        </p:blipFill>
        <p:spPr>
          <a:xfrm>
            <a:off x="619605" y="1729185"/>
            <a:ext cx="7850816" cy="4875938"/>
          </a:xfrm>
          <a:prstGeom prst="rect">
            <a:avLst/>
          </a:prstGeom>
        </p:spPr>
      </p:pic>
      <p:sp>
        <p:nvSpPr>
          <p:cNvPr id="8" name="矩形 7">
            <a:hlinkClick r:id="rId2"/>
          </p:cNvPr>
          <p:cNvSpPr/>
          <p:nvPr/>
        </p:nvSpPr>
        <p:spPr>
          <a:xfrm>
            <a:off x="1931580" y="1232537"/>
            <a:ext cx="5226866" cy="400110"/>
          </a:xfrm>
          <a:prstGeom prst="rect">
            <a:avLst/>
          </a:prstGeom>
          <a:solidFill>
            <a:schemeClr val="tx1">
              <a:lumMod val="75000"/>
              <a:lumOff val="25000"/>
            </a:schemeClr>
          </a:solidFill>
        </p:spPr>
        <p:txBody>
          <a:bodyPr wrap="square">
            <a:spAutoFit/>
          </a:bodyPr>
          <a:lstStyle/>
          <a:p>
            <a:pPr algn="dist"/>
            <a:r>
              <a:rPr lang="zh-CN" altLang="en-US" sz="2000" spc="300" dirty="0">
                <a:solidFill>
                  <a:prstClr val="white"/>
                </a:solidFill>
              </a:rPr>
              <a:t>百度排名首位的大数据资料和交流中心</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500" y="0"/>
            <a:ext cx="3676650" cy="1225550"/>
          </a:xfrm>
          <a:prstGeom prst="rect">
            <a:avLst/>
          </a:prstGeom>
        </p:spPr>
      </p:pic>
      <p:pic>
        <p:nvPicPr>
          <p:cNvPr id="6" name="图片 5">
            <a:hlinkClick r:id="rId2"/>
          </p:cNvPr>
          <p:cNvPicPr>
            <a:picLocks noChangeAspect="1"/>
          </p:cNvPicPr>
          <p:nvPr/>
        </p:nvPicPr>
        <p:blipFill>
          <a:blip r:embed="rId4"/>
          <a:stretch>
            <a:fillRect/>
          </a:stretch>
        </p:blipFill>
        <p:spPr>
          <a:xfrm>
            <a:off x="673100" y="1717675"/>
            <a:ext cx="7743825" cy="4668602"/>
          </a:xfrm>
          <a:prstGeom prst="rect">
            <a:avLst/>
          </a:prstGeom>
        </p:spPr>
      </p:pic>
      <p:sp>
        <p:nvSpPr>
          <p:cNvPr id="8" name="矩形 7">
            <a:hlinkClick r:id="rId2"/>
          </p:cNvPr>
          <p:cNvSpPr/>
          <p:nvPr/>
        </p:nvSpPr>
        <p:spPr>
          <a:xfrm>
            <a:off x="1783535" y="1232537"/>
            <a:ext cx="5522956" cy="400110"/>
          </a:xfrm>
          <a:prstGeom prst="rect">
            <a:avLst/>
          </a:prstGeom>
          <a:solidFill>
            <a:schemeClr val="tx1">
              <a:lumMod val="75000"/>
              <a:lumOff val="25000"/>
            </a:schemeClr>
          </a:solidFill>
        </p:spPr>
        <p:txBody>
          <a:bodyPr wrap="square">
            <a:spAutoFit/>
          </a:bodyPr>
          <a:lstStyle/>
          <a:p>
            <a:pPr algn="dist"/>
            <a:r>
              <a:rPr lang="zh-CN" altLang="en-US" sz="2000" spc="300" dirty="0">
                <a:solidFill>
                  <a:prstClr val="white"/>
                </a:solidFill>
              </a:rPr>
              <a:t>百度排名首位的云计算资料和交流中心</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830" y="220610"/>
            <a:ext cx="3618339" cy="1461667"/>
          </a:xfrm>
          <a:prstGeom prst="rect">
            <a:avLst/>
          </a:prstGeom>
        </p:spPr>
      </p:pic>
      <p:pic>
        <p:nvPicPr>
          <p:cNvPr id="1026" name="Picture 2">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85900"/>
            <a:ext cx="91440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t="11434" b="17500"/>
          <a:stretch>
            <a:fillRect/>
          </a:stretch>
        </p:blipFill>
        <p:spPr>
          <a:xfrm>
            <a:off x="2904501" y="206032"/>
            <a:ext cx="3334998" cy="1162163"/>
          </a:xfrm>
          <a:prstGeom prst="rect">
            <a:avLst/>
          </a:prstGeom>
        </p:spPr>
      </p:pic>
      <p:pic>
        <p:nvPicPr>
          <p:cNvPr id="1026" name="Picture 2" descr="C:\Users\admin\Pictures\环境云.PNG">
            <a:hlinkClick r:id="rId2"/>
          </p:cNvPr>
          <p:cNvPicPr>
            <a:picLocks noChangeAspect="1" noChangeArrowheads="1"/>
          </p:cNvPicPr>
          <p:nvPr/>
        </p:nvPicPr>
        <p:blipFill>
          <a:blip r:embed="rId4"/>
          <a:srcRect/>
          <a:stretch>
            <a:fillRect/>
          </a:stretch>
        </p:blipFill>
        <p:spPr bwMode="auto">
          <a:xfrm>
            <a:off x="1" y="1320801"/>
            <a:ext cx="9144000" cy="55499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hlinkClick r:id="rId3"/>
          </p:cNvPr>
          <p:cNvSpPr txBox="1"/>
          <p:nvPr/>
        </p:nvSpPr>
        <p:spPr>
          <a:xfrm>
            <a:off x="323848" y="467919"/>
            <a:ext cx="8196037" cy="769441"/>
          </a:xfrm>
          <a:prstGeom prst="rect">
            <a:avLst/>
          </a:prstGeom>
          <a:noFill/>
        </p:spPr>
        <p:txBody>
          <a:bodyPr wrap="square" rtlCol="0">
            <a:spAutoFit/>
          </a:bodyPr>
          <a:lstStyle/>
          <a:p>
            <a:r>
              <a:rPr lang="en-US" altLang="zh-CN" sz="4400" b="1" dirty="0" err="1" smtClean="0">
                <a:effectLst>
                  <a:outerShdw dist="38100" dir="5400000" algn="t" rotWithShape="0">
                    <a:prstClr val="black">
                      <a:alpha val="16000"/>
                    </a:prstClr>
                  </a:outerShdw>
                </a:effectLst>
              </a:rPr>
              <a:t>BDRack</a:t>
            </a:r>
            <a:r>
              <a:rPr lang="zh-CN" altLang="en-US" sz="4400" b="1" dirty="0" smtClean="0">
                <a:solidFill>
                  <a:prstClr val="black">
                    <a:lumMod val="75000"/>
                    <a:lumOff val="25000"/>
                  </a:prstClr>
                </a:solidFill>
                <a:effectLst>
                  <a:outerShdw dist="38100" dir="5400000" algn="t" rotWithShape="0">
                    <a:prstClr val="black">
                      <a:alpha val="16000"/>
                    </a:prstClr>
                  </a:outerShdw>
                </a:effectLst>
              </a:rPr>
              <a:t>大数据实验一体机</a:t>
            </a:r>
            <a:endParaRPr lang="en-US" altLang="zh-CN" sz="4400" b="1" dirty="0" smtClean="0">
              <a:solidFill>
                <a:prstClr val="black">
                  <a:lumMod val="75000"/>
                  <a:lumOff val="25000"/>
                </a:prstClr>
              </a:solidFill>
              <a:effectLst>
                <a:outerShdw dist="38100" dir="5400000" algn="t" rotWithShape="0">
                  <a:prstClr val="black">
                    <a:alpha val="16000"/>
                  </a:prstClr>
                </a:outerShdw>
              </a:effectLst>
            </a:endParaRPr>
          </a:p>
        </p:txBody>
      </p:sp>
      <p:sp>
        <p:nvSpPr>
          <p:cNvPr id="13" name="文本框 12">
            <a:hlinkClick r:id="rId3"/>
          </p:cNvPr>
          <p:cNvSpPr txBox="1"/>
          <p:nvPr/>
        </p:nvSpPr>
        <p:spPr>
          <a:xfrm>
            <a:off x="1816100" y="1291593"/>
            <a:ext cx="7327900" cy="1200329"/>
          </a:xfrm>
          <a:prstGeom prst="rect">
            <a:avLst/>
          </a:prstGeom>
          <a:noFill/>
        </p:spPr>
        <p:txBody>
          <a:bodyPr wrap="square" rtlCol="0">
            <a:spAutoFit/>
          </a:bodyPr>
          <a:lstStyle/>
          <a:p>
            <a:r>
              <a:rPr lang="zh-CN" altLang="en-US" sz="2400" dirty="0" smtClean="0">
                <a:solidFill>
                  <a:prstClr val="black">
                    <a:lumMod val="65000"/>
                    <a:lumOff val="35000"/>
                  </a:prstClr>
                </a:solidFill>
              </a:rPr>
              <a:t>虚拟出百套集群，并行开展大数据实验</a:t>
            </a:r>
            <a:endParaRPr lang="en-US" altLang="zh-CN" sz="2400" dirty="0" smtClean="0">
              <a:solidFill>
                <a:prstClr val="black">
                  <a:lumMod val="65000"/>
                  <a:lumOff val="35000"/>
                </a:prstClr>
              </a:solidFill>
            </a:endParaRPr>
          </a:p>
          <a:p>
            <a:r>
              <a:rPr lang="zh-CN" altLang="en-US" sz="2400" dirty="0" smtClean="0">
                <a:solidFill>
                  <a:prstClr val="black">
                    <a:lumMod val="65000"/>
                    <a:lumOff val="35000"/>
                  </a:prstClr>
                </a:solidFill>
              </a:rPr>
              <a:t>预装各种流行云计算和大数据平台</a:t>
            </a:r>
            <a:endParaRPr lang="en-US" altLang="zh-CN" sz="2400" dirty="0" smtClean="0">
              <a:solidFill>
                <a:prstClr val="black">
                  <a:lumMod val="65000"/>
                  <a:lumOff val="35000"/>
                </a:prstClr>
              </a:solidFill>
            </a:endParaRPr>
          </a:p>
          <a:p>
            <a:r>
              <a:rPr lang="zh-CN" altLang="en-US" sz="2400" dirty="0" smtClean="0">
                <a:solidFill>
                  <a:prstClr val="black">
                    <a:lumMod val="65000"/>
                    <a:lumOff val="35000"/>
                  </a:prstClr>
                </a:solidFill>
              </a:rPr>
              <a:t>提供配套实验教程、课件、</a:t>
            </a:r>
            <a:r>
              <a:rPr lang="en-US" altLang="zh-CN" sz="2400" dirty="0" smtClean="0">
                <a:solidFill>
                  <a:prstClr val="black">
                    <a:lumMod val="65000"/>
                    <a:lumOff val="35000"/>
                  </a:prstClr>
                </a:solidFill>
              </a:rPr>
              <a:t>PPT</a:t>
            </a:r>
            <a:r>
              <a:rPr lang="zh-CN" altLang="en-US" sz="2400" dirty="0" smtClean="0">
                <a:solidFill>
                  <a:prstClr val="black">
                    <a:lumMod val="65000"/>
                    <a:lumOff val="35000"/>
                  </a:prstClr>
                </a:solidFill>
              </a:rPr>
              <a:t>和培训</a:t>
            </a:r>
            <a:endParaRPr lang="en-US" altLang="zh-CN" sz="2400" dirty="0" smtClean="0">
              <a:solidFill>
                <a:prstClr val="black">
                  <a:lumMod val="65000"/>
                  <a:lumOff val="35000"/>
                </a:prstClr>
              </a:solidFill>
            </a:endParaRPr>
          </a:p>
        </p:txBody>
      </p:sp>
      <p:pic>
        <p:nvPicPr>
          <p:cNvPr id="25" name="图片 24" descr="20161212160249252.jpg"/>
          <p:cNvPicPr>
            <a:picLocks noChangeAspect="1"/>
          </p:cNvPicPr>
          <p:nvPr/>
        </p:nvPicPr>
        <p:blipFill>
          <a:blip r:embed="rId4">
            <a:extLst>
              <a:ext uri="{BEBA8EAE-BF5A-486C-A8C5-ECC9F3942E4B}">
                <a14:imgProps xmlns:a14="http://schemas.microsoft.com/office/drawing/2010/main">
                  <a14:imgLayer r:embed="rId5">
                    <a14:imgEffect>
                      <a14:brightnessContrast bright="-5000"/>
                    </a14:imgEffect>
                  </a14:imgLayer>
                </a14:imgProps>
              </a:ext>
            </a:extLst>
          </a:blip>
          <a:stretch>
            <a:fillRect/>
          </a:stretch>
        </p:blipFill>
        <p:spPr>
          <a:xfrm>
            <a:off x="0" y="2560071"/>
            <a:ext cx="9144000" cy="45826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9498" y="1595846"/>
            <a:ext cx="2520043" cy="2520043"/>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03" y="4230189"/>
            <a:ext cx="2520043" cy="2520043"/>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802" y="1595846"/>
            <a:ext cx="2520043" cy="2520043"/>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9498" y="4206434"/>
            <a:ext cx="2501624" cy="2501624"/>
          </a:xfrm>
          <a:prstGeom prst="rect">
            <a:avLst/>
          </a:prstGeom>
        </p:spPr>
      </p:pic>
      <p:sp>
        <p:nvSpPr>
          <p:cNvPr id="24" name="矩形 23"/>
          <p:cNvSpPr/>
          <p:nvPr/>
        </p:nvSpPr>
        <p:spPr>
          <a:xfrm>
            <a:off x="2552700" y="2241969"/>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2552700" y="4918917"/>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a:off x="6829000" y="4834138"/>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a:off x="6829000" y="2284574"/>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1969317" y="335682"/>
            <a:ext cx="5205366" cy="958051"/>
            <a:chOff x="240491" y="335682"/>
            <a:chExt cx="5205366" cy="958051"/>
          </a:xfrm>
        </p:grpSpPr>
        <p:sp>
          <p:nvSpPr>
            <p:cNvPr id="10" name="矩形 9"/>
            <p:cNvSpPr/>
            <p:nvPr/>
          </p:nvSpPr>
          <p:spPr>
            <a:xfrm>
              <a:off x="240491" y="893623"/>
              <a:ext cx="5205366" cy="400110"/>
            </a:xfrm>
            <a:prstGeom prst="rect">
              <a:avLst/>
            </a:prstGeom>
            <a:solidFill>
              <a:schemeClr val="tx1">
                <a:lumMod val="75000"/>
                <a:lumOff val="25000"/>
              </a:schemeClr>
            </a:solidFill>
          </p:spPr>
          <p:txBody>
            <a:bodyPr wrap="square">
              <a:spAutoFit/>
            </a:bodyPr>
            <a:lstStyle/>
            <a:p>
              <a:pPr algn="dist"/>
              <a:r>
                <a:rPr lang="zh-CN" altLang="en-US" sz="2000" spc="300" dirty="0" smtClean="0">
                  <a:solidFill>
                    <a:prstClr val="white"/>
                  </a:solidFill>
                </a:rPr>
                <a:t>学习大数据必须关注的公众号</a:t>
              </a:r>
              <a:endParaRPr lang="zh-CN" altLang="en-US" sz="2000" spc="300" dirty="0">
                <a:solidFill>
                  <a:prstClr val="white"/>
                </a:solidFill>
              </a:endParaRPr>
            </a:p>
          </p:txBody>
        </p:sp>
        <p:sp>
          <p:nvSpPr>
            <p:cNvPr id="11" name="文本框 10"/>
            <p:cNvSpPr txBox="1"/>
            <p:nvPr/>
          </p:nvSpPr>
          <p:spPr>
            <a:xfrm>
              <a:off x="1135014" y="335682"/>
              <a:ext cx="3416320" cy="523220"/>
            </a:xfrm>
            <a:prstGeom prst="rect">
              <a:avLst/>
            </a:prstGeom>
            <a:noFill/>
          </p:spPr>
          <p:txBody>
            <a:bodyPr wrap="none" rtlCol="0">
              <a:spAutoFit/>
            </a:bodyPr>
            <a:lstStyle/>
            <a:p>
              <a:r>
                <a:rPr lang="zh-CN" altLang="en-US" sz="2800" b="1" dirty="0">
                  <a:solidFill>
                    <a:srgbClr val="70AD47">
                      <a:lumMod val="75000"/>
                    </a:srgbClr>
                  </a:solidFill>
                </a:rPr>
                <a:t>知名微信公众号推荐</a:t>
              </a:r>
            </a:p>
          </p:txBody>
        </p:sp>
      </p:grpSp>
      <p:sp>
        <p:nvSpPr>
          <p:cNvPr id="12" name="文本框 11"/>
          <p:cNvSpPr txBox="1"/>
          <p:nvPr/>
        </p:nvSpPr>
        <p:spPr>
          <a:xfrm>
            <a:off x="2503272" y="1799844"/>
            <a:ext cx="1467068" cy="400110"/>
          </a:xfrm>
          <a:prstGeom prst="rect">
            <a:avLst/>
          </a:prstGeom>
          <a:noFill/>
        </p:spPr>
        <p:txBody>
          <a:bodyPr wrap="none" rtlCol="0">
            <a:spAutoFit/>
          </a:bodyPr>
          <a:lstStyle/>
          <a:p>
            <a:r>
              <a:rPr lang="zh-CN" altLang="en-US" sz="2000" b="1" dirty="0">
                <a:solidFill>
                  <a:prstClr val="black">
                    <a:lumMod val="75000"/>
                    <a:lumOff val="25000"/>
                  </a:prstClr>
                </a:solidFill>
              </a:rPr>
              <a:t>刘鹏</a:t>
            </a:r>
            <a:r>
              <a:rPr lang="zh-CN" altLang="en-US" sz="2000" b="1" dirty="0" smtClean="0">
                <a:solidFill>
                  <a:prstClr val="black">
                    <a:lumMod val="75000"/>
                    <a:lumOff val="25000"/>
                  </a:prstClr>
                </a:solidFill>
              </a:rPr>
              <a:t>看</a:t>
            </a:r>
            <a:r>
              <a:rPr lang="zh-CN" altLang="en-US" sz="2000" b="1" dirty="0">
                <a:solidFill>
                  <a:prstClr val="black">
                    <a:lumMod val="75000"/>
                    <a:lumOff val="25000"/>
                  </a:prstClr>
                </a:solidFill>
              </a:rPr>
              <a:t>未来</a:t>
            </a:r>
          </a:p>
        </p:txBody>
      </p:sp>
      <p:sp>
        <p:nvSpPr>
          <p:cNvPr id="13" name="文本框 12"/>
          <p:cNvSpPr txBox="1"/>
          <p:nvPr/>
        </p:nvSpPr>
        <p:spPr>
          <a:xfrm>
            <a:off x="6757772" y="1802078"/>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云计算头条</a:t>
            </a:r>
            <a:endParaRPr lang="zh-CN" altLang="en-US" sz="2000" b="1" dirty="0">
              <a:solidFill>
                <a:prstClr val="black">
                  <a:lumMod val="75000"/>
                  <a:lumOff val="25000"/>
                </a:prstClr>
              </a:solidFill>
            </a:endParaRPr>
          </a:p>
        </p:txBody>
      </p:sp>
      <p:sp>
        <p:nvSpPr>
          <p:cNvPr id="14" name="文本框 13"/>
          <p:cNvSpPr txBox="1"/>
          <p:nvPr/>
        </p:nvSpPr>
        <p:spPr>
          <a:xfrm>
            <a:off x="6757772" y="4392012"/>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云创</a:t>
            </a:r>
            <a:r>
              <a:rPr lang="zh-CN" altLang="en-US" sz="2000" b="1" dirty="0">
                <a:solidFill>
                  <a:prstClr val="black">
                    <a:lumMod val="75000"/>
                    <a:lumOff val="25000"/>
                  </a:prstClr>
                </a:solidFill>
              </a:rPr>
              <a:t>大数据</a:t>
            </a:r>
          </a:p>
        </p:txBody>
      </p:sp>
      <p:sp>
        <p:nvSpPr>
          <p:cNvPr id="15" name="文本框 14"/>
          <p:cNvSpPr txBox="1"/>
          <p:nvPr/>
        </p:nvSpPr>
        <p:spPr>
          <a:xfrm>
            <a:off x="2503272" y="4418002"/>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中国大数据</a:t>
            </a:r>
            <a:endParaRPr lang="zh-CN" altLang="en-US" sz="2000" b="1" dirty="0">
              <a:solidFill>
                <a:prstClr val="black">
                  <a:lumMod val="75000"/>
                  <a:lumOff val="25000"/>
                </a:prstClr>
              </a:solidFill>
            </a:endParaRPr>
          </a:p>
        </p:txBody>
      </p:sp>
      <p:sp>
        <p:nvSpPr>
          <p:cNvPr id="16" name="文本框 15"/>
          <p:cNvSpPr txBox="1"/>
          <p:nvPr/>
        </p:nvSpPr>
        <p:spPr>
          <a:xfrm>
            <a:off x="6786275" y="2330594"/>
            <a:ext cx="2050561"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chinacloudnj</a:t>
            </a:r>
            <a:endParaRPr lang="zh-CN" altLang="en-US" sz="1400" dirty="0">
              <a:solidFill>
                <a:prstClr val="white"/>
              </a:solidFill>
            </a:endParaRPr>
          </a:p>
        </p:txBody>
      </p:sp>
      <p:sp>
        <p:nvSpPr>
          <p:cNvPr id="17" name="文本框 16"/>
          <p:cNvSpPr txBox="1"/>
          <p:nvPr/>
        </p:nvSpPr>
        <p:spPr>
          <a:xfrm>
            <a:off x="2527986" y="4964937"/>
            <a:ext cx="2037866"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cstorbigdata</a:t>
            </a:r>
            <a:endParaRPr lang="zh-CN" altLang="en-US" sz="1400" dirty="0">
              <a:solidFill>
                <a:prstClr val="white"/>
              </a:solidFill>
            </a:endParaRPr>
          </a:p>
        </p:txBody>
      </p:sp>
      <p:sp>
        <p:nvSpPr>
          <p:cNvPr id="18" name="文本框 17"/>
          <p:cNvSpPr txBox="1"/>
          <p:nvPr/>
        </p:nvSpPr>
        <p:spPr>
          <a:xfrm>
            <a:off x="6757772" y="2766388"/>
            <a:ext cx="2196757" cy="830997"/>
          </a:xfrm>
          <a:prstGeom prst="rect">
            <a:avLst/>
          </a:prstGeom>
          <a:noFill/>
        </p:spPr>
        <p:txBody>
          <a:bodyPr wrap="square" rtlCol="0">
            <a:spAutoFit/>
          </a:bodyPr>
          <a:lstStyle/>
          <a:p>
            <a:r>
              <a:rPr lang="zh-CN" altLang="en-US" sz="1600" dirty="0" smtClean="0">
                <a:solidFill>
                  <a:prstClr val="black">
                    <a:lumMod val="75000"/>
                    <a:lumOff val="25000"/>
                  </a:prstClr>
                </a:solidFill>
              </a:rPr>
              <a:t>资源丰富、分析深入、更新及时的云计算知识共享平台。</a:t>
            </a:r>
            <a:endParaRPr lang="zh-CN" altLang="en-US" sz="1600" dirty="0">
              <a:solidFill>
                <a:prstClr val="black">
                  <a:lumMod val="75000"/>
                  <a:lumOff val="25000"/>
                </a:prstClr>
              </a:solidFill>
            </a:endParaRPr>
          </a:p>
        </p:txBody>
      </p:sp>
      <p:sp>
        <p:nvSpPr>
          <p:cNvPr id="19" name="文本框 18"/>
          <p:cNvSpPr txBox="1"/>
          <p:nvPr/>
        </p:nvSpPr>
        <p:spPr>
          <a:xfrm>
            <a:off x="2531775" y="2291660"/>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sp>
        <p:nvSpPr>
          <p:cNvPr id="20" name="文本框 19"/>
          <p:cNvSpPr txBox="1"/>
          <p:nvPr/>
        </p:nvSpPr>
        <p:spPr>
          <a:xfrm>
            <a:off x="6786274" y="4882746"/>
            <a:ext cx="1672574"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cStor_cn</a:t>
            </a:r>
            <a:endParaRPr lang="zh-CN" altLang="en-US" sz="1400" dirty="0">
              <a:solidFill>
                <a:prstClr val="white"/>
              </a:solidFill>
            </a:endParaRPr>
          </a:p>
        </p:txBody>
      </p:sp>
      <p:sp>
        <p:nvSpPr>
          <p:cNvPr id="21" name="文本框 20"/>
          <p:cNvSpPr txBox="1"/>
          <p:nvPr/>
        </p:nvSpPr>
        <p:spPr>
          <a:xfrm>
            <a:off x="6757772" y="5288169"/>
            <a:ext cx="2386228" cy="1077218"/>
          </a:xfrm>
          <a:prstGeom prst="rect">
            <a:avLst/>
          </a:prstGeom>
          <a:noFill/>
        </p:spPr>
        <p:txBody>
          <a:bodyPr wrap="square" rtlCol="0">
            <a:spAutoFit/>
          </a:bodyPr>
          <a:lstStyle/>
          <a:p>
            <a:r>
              <a:rPr lang="zh-CN" altLang="en-US" sz="1600" dirty="0">
                <a:solidFill>
                  <a:prstClr val="black">
                    <a:lumMod val="75000"/>
                    <a:lumOff val="25000"/>
                  </a:prstClr>
                </a:solidFill>
              </a:rPr>
              <a:t>国内大数据龙头企业。提供领先的云存储、云数据库、云视频、云传输产品和解决方案。</a:t>
            </a:r>
          </a:p>
        </p:txBody>
      </p:sp>
      <p:sp>
        <p:nvSpPr>
          <p:cNvPr id="22" name="文本框 21"/>
          <p:cNvSpPr txBox="1"/>
          <p:nvPr/>
        </p:nvSpPr>
        <p:spPr>
          <a:xfrm>
            <a:off x="2503272" y="2664585"/>
            <a:ext cx="2081759" cy="1077218"/>
          </a:xfrm>
          <a:prstGeom prst="rect">
            <a:avLst/>
          </a:prstGeom>
          <a:noFill/>
        </p:spPr>
        <p:txBody>
          <a:bodyPr wrap="square" rtlCol="0">
            <a:spAutoFit/>
          </a:bodyPr>
          <a:lstStyle/>
          <a:p>
            <a:r>
              <a:rPr lang="zh-CN" altLang="en-US" sz="1600" dirty="0" smtClean="0">
                <a:solidFill>
                  <a:prstClr val="black">
                    <a:lumMod val="75000"/>
                    <a:lumOff val="25000"/>
                  </a:prstClr>
                </a:solidFill>
              </a:rPr>
              <a:t>眼光决定成败，与刘鹏教授看未来。</a:t>
            </a:r>
            <a:endParaRPr lang="en-US" altLang="zh-CN" sz="1600" dirty="0" smtClean="0">
              <a:solidFill>
                <a:prstClr val="black">
                  <a:lumMod val="75000"/>
                  <a:lumOff val="25000"/>
                </a:prstClr>
              </a:solidFill>
            </a:endParaRPr>
          </a:p>
          <a:p>
            <a:r>
              <a:rPr lang="zh-CN" altLang="en-US" sz="1600" dirty="0" smtClean="0">
                <a:solidFill>
                  <a:prstClr val="black">
                    <a:lumMod val="75000"/>
                    <a:lumOff val="25000"/>
                  </a:prstClr>
                </a:solidFill>
              </a:rPr>
              <a:t>刘鹏，清华博士，</a:t>
            </a:r>
            <a:r>
              <a:rPr lang="en-US" altLang="zh-CN" sz="1600" dirty="0" smtClean="0">
                <a:solidFill>
                  <a:prstClr val="black">
                    <a:lumMod val="75000"/>
                    <a:lumOff val="25000"/>
                  </a:prstClr>
                </a:solidFill>
              </a:rPr>
              <a:t>《</a:t>
            </a:r>
            <a:r>
              <a:rPr lang="zh-CN" altLang="en-US" sz="1600" dirty="0" smtClean="0">
                <a:solidFill>
                  <a:prstClr val="black">
                    <a:lumMod val="75000"/>
                    <a:lumOff val="25000"/>
                  </a:prstClr>
                </a:solidFill>
              </a:rPr>
              <a:t>云计算</a:t>
            </a:r>
            <a:r>
              <a:rPr lang="en-US" altLang="zh-CN" sz="1600" dirty="0" smtClean="0">
                <a:solidFill>
                  <a:prstClr val="black">
                    <a:lumMod val="75000"/>
                    <a:lumOff val="25000"/>
                  </a:prstClr>
                </a:solidFill>
              </a:rPr>
              <a:t>》</a:t>
            </a:r>
            <a:r>
              <a:rPr lang="zh-CN" altLang="en-US" sz="1600" dirty="0" smtClean="0">
                <a:solidFill>
                  <a:prstClr val="black">
                    <a:lumMod val="75000"/>
                    <a:lumOff val="25000"/>
                  </a:prstClr>
                </a:solidFill>
              </a:rPr>
              <a:t>作者。</a:t>
            </a:r>
            <a:endParaRPr lang="zh-CN" altLang="en-US" sz="1600" dirty="0">
              <a:solidFill>
                <a:prstClr val="black">
                  <a:lumMod val="75000"/>
                  <a:lumOff val="25000"/>
                </a:prstClr>
              </a:solidFill>
            </a:endParaRPr>
          </a:p>
        </p:txBody>
      </p:sp>
      <p:sp>
        <p:nvSpPr>
          <p:cNvPr id="23" name="文本框 22"/>
          <p:cNvSpPr txBox="1"/>
          <p:nvPr/>
        </p:nvSpPr>
        <p:spPr>
          <a:xfrm>
            <a:off x="2528058" y="5400731"/>
            <a:ext cx="2127864" cy="830997"/>
          </a:xfrm>
          <a:prstGeom prst="rect">
            <a:avLst/>
          </a:prstGeom>
          <a:noFill/>
        </p:spPr>
        <p:txBody>
          <a:bodyPr wrap="square" rtlCol="0">
            <a:spAutoFit/>
          </a:bodyPr>
          <a:lstStyle/>
          <a:p>
            <a:r>
              <a:rPr lang="zh-CN" altLang="en-US" sz="1600" dirty="0" smtClean="0">
                <a:solidFill>
                  <a:prstClr val="black">
                    <a:lumMod val="75000"/>
                    <a:lumOff val="25000"/>
                  </a:prstClr>
                </a:solidFill>
              </a:rPr>
              <a:t>分享大数据技术，剖析大数据案例，讨论大数据话题。</a:t>
            </a:r>
            <a:endParaRPr lang="zh-CN" altLang="en-US" sz="1600" dirty="0">
              <a:solidFill>
                <a:prstClr val="black">
                  <a:lumMod val="75000"/>
                  <a:lumOff val="2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398270" cy="483235"/>
          </a:xfrm>
          <a:prstGeom prst="rect">
            <a:avLst/>
          </a:prstGeom>
          <a:noFill/>
        </p:spPr>
        <p:txBody>
          <a:bodyPr wrap="none" rtlCol="0">
            <a:spAutoFit/>
          </a:bodyPr>
          <a:lstStyle/>
          <a:p>
            <a:pPr algn="l"/>
            <a:r>
              <a:rPr lang="en-US" altLang="zh-CN" sz="2400" b="1" spc="225" dirty="0" smtClean="0">
                <a:solidFill>
                  <a:prstClr val="white"/>
                </a:solidFill>
              </a:rPr>
              <a:t>6.1</a:t>
            </a:r>
            <a:r>
              <a:rPr lang="zh-CN" altLang="en-US" sz="2400" b="1" spc="225" dirty="0">
                <a:solidFill>
                  <a:schemeClr val="bg1"/>
                </a:solidFill>
                <a:latin typeface="微软雅黑" panose="020B0503020204020204" pitchFamily="34" charset="-122"/>
                <a:ea typeface="微软雅黑" panose="020B0503020204020204" pitchFamily="34" charset="-122"/>
                <a:sym typeface="+mn-ea"/>
              </a:rPr>
              <a:t>概述</a:t>
            </a:r>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pic>
        <p:nvPicPr>
          <p:cNvPr id="39" name="27 Imagen"/>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1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1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6</a:t>
            </a:fld>
            <a:endParaRPr lang="zh-CN" altLang="en-US" dirty="0"/>
          </a:p>
        </p:txBody>
      </p:sp>
      <p:sp>
        <p:nvSpPr>
          <p:cNvPr id="14" name="矩形 13"/>
          <p:cNvSpPr/>
          <p:nvPr/>
        </p:nvSpPr>
        <p:spPr>
          <a:xfrm>
            <a:off x="278406" y="902339"/>
            <a:ext cx="8106884" cy="352425"/>
          </a:xfrm>
          <a:prstGeom prst="rect">
            <a:avLst/>
          </a:prstGeom>
        </p:spPr>
        <p:txBody>
          <a:bodyPr wrap="square">
            <a:spAutoFit/>
          </a:bodyPr>
          <a:lstStyle/>
          <a:p>
            <a:r>
              <a:rPr lang="zh-CN" altLang="zh-CN" sz="1600" b="1" dirty="0">
                <a:solidFill>
                  <a:srgbClr val="3D89BC"/>
                </a:solidFill>
              </a:rPr>
              <a:t>（</a:t>
            </a:r>
            <a:r>
              <a:rPr lang="en-US" altLang="zh-CN" sz="1600" b="1" dirty="0">
                <a:solidFill>
                  <a:srgbClr val="3D89BC"/>
                </a:solidFill>
              </a:rPr>
              <a:t>1</a:t>
            </a:r>
            <a:r>
              <a:rPr lang="zh-CN" altLang="zh-CN" sz="1600" b="1" dirty="0">
                <a:solidFill>
                  <a:srgbClr val="3D89BC"/>
                </a:solidFill>
              </a:rPr>
              <a:t>）</a:t>
            </a:r>
            <a:r>
              <a:rPr lang="en-US" altLang="zh-CN" sz="1600" b="1" dirty="0">
                <a:solidFill>
                  <a:srgbClr val="3D89BC"/>
                </a:solidFill>
              </a:rPr>
              <a:t>20</a:t>
            </a:r>
            <a:r>
              <a:rPr lang="zh-CN" altLang="zh-CN" sz="1600" b="1" dirty="0">
                <a:solidFill>
                  <a:srgbClr val="3D89BC"/>
                </a:solidFill>
              </a:rPr>
              <a:t>世纪</a:t>
            </a:r>
            <a:r>
              <a:rPr lang="en-US" altLang="zh-CN" sz="1600" b="1" dirty="0">
                <a:solidFill>
                  <a:srgbClr val="3D89BC"/>
                </a:solidFill>
              </a:rPr>
              <a:t>40</a:t>
            </a:r>
            <a:r>
              <a:rPr lang="zh-CN" altLang="zh-CN" sz="1600" b="1" dirty="0">
                <a:solidFill>
                  <a:srgbClr val="3D89BC"/>
                </a:solidFill>
              </a:rPr>
              <a:t>年代中期到</a:t>
            </a:r>
            <a:r>
              <a:rPr lang="en-US" altLang="zh-CN" sz="1600" b="1" dirty="0">
                <a:solidFill>
                  <a:srgbClr val="3D89BC"/>
                </a:solidFill>
              </a:rPr>
              <a:t>50</a:t>
            </a:r>
            <a:r>
              <a:rPr lang="zh-CN" altLang="zh-CN" sz="1600" b="1" dirty="0">
                <a:solidFill>
                  <a:srgbClr val="3D89BC"/>
                </a:solidFill>
              </a:rPr>
              <a:t>年代</a:t>
            </a:r>
            <a:r>
              <a:rPr lang="zh-CN" altLang="zh-CN" sz="1600" b="1" dirty="0" smtClean="0">
                <a:solidFill>
                  <a:srgbClr val="3D89BC"/>
                </a:solidFill>
              </a:rPr>
              <a:t>末期</a:t>
            </a:r>
          </a:p>
        </p:txBody>
      </p:sp>
      <p:sp>
        <p:nvSpPr>
          <p:cNvPr id="11" name="直接连接符 7"/>
          <p:cNvSpPr>
            <a:spLocks noChangeShapeType="1"/>
          </p:cNvSpPr>
          <p:nvPr>
            <p:custDataLst>
              <p:tags r:id="rId1"/>
            </p:custDataLst>
          </p:nvPr>
        </p:nvSpPr>
        <p:spPr bwMode="auto">
          <a:xfrm>
            <a:off x="2086153" y="1423182"/>
            <a:ext cx="1" cy="4104000"/>
          </a:xfrm>
          <a:prstGeom prst="line">
            <a:avLst/>
          </a:prstGeom>
          <a:solidFill>
            <a:schemeClr val="accent1"/>
          </a:solidFill>
          <a:ln w="6350">
            <a:solidFill>
              <a:schemeClr val="accent1"/>
            </a:solidFill>
            <a:miter lim="800000"/>
          </a:ln>
        </p:spPr>
        <p:txBody>
          <a:bodyPr>
            <a:normAutofit fontScale="25000" lnSpcReduction="20000"/>
          </a:bodyPr>
          <a:lstStyle/>
          <a:p>
            <a:endParaRPr lang="zh-CN" altLang="en-US">
              <a:sym typeface="Arial" panose="020B0604020202020204" pitchFamily="34" charset="0"/>
            </a:endParaRPr>
          </a:p>
        </p:txBody>
      </p:sp>
      <p:grpSp>
        <p:nvGrpSpPr>
          <p:cNvPr id="12" name="组合 11"/>
          <p:cNvGrpSpPr/>
          <p:nvPr>
            <p:custDataLst>
              <p:tags r:id="rId2"/>
            </p:custDataLst>
          </p:nvPr>
        </p:nvGrpSpPr>
        <p:grpSpPr>
          <a:xfrm>
            <a:off x="1957565" y="1718765"/>
            <a:ext cx="6036945" cy="962025"/>
            <a:chOff x="2217049" y="1670190"/>
            <a:chExt cx="6036945" cy="962025"/>
          </a:xfrm>
        </p:grpSpPr>
        <p:sp>
          <p:nvSpPr>
            <p:cNvPr id="13" name="椭圆 2"/>
            <p:cNvSpPr>
              <a:spLocks noChangeArrowheads="1"/>
            </p:cNvSpPr>
            <p:nvPr>
              <p:custDataLst>
                <p:tags r:id="rId9"/>
              </p:custDataLst>
            </p:nvPr>
          </p:nvSpPr>
          <p:spPr bwMode="auto">
            <a:xfrm>
              <a:off x="2217049" y="2141285"/>
              <a:ext cx="255588" cy="255588"/>
            </a:xfrm>
            <a:prstGeom prst="ellipse">
              <a:avLst/>
            </a:prstGeom>
            <a:solidFill>
              <a:schemeClr val="accent1"/>
            </a:solidFill>
            <a:ln w="9525">
              <a:noFill/>
              <a:round/>
            </a:ln>
          </p:spPr>
          <p:txBody>
            <a:bodyPr anchor="ctr">
              <a:normAutofit fontScale="25000" lnSpcReduction="2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pitchFamily="3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pitchFamily="3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pitchFamily="3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9pPr>
            </a:lstStyle>
            <a:p>
              <a:pPr algn="ctr">
                <a:spcBef>
                  <a:spcPct val="0"/>
                </a:spcBef>
                <a:buFont typeface="Arial" panose="020B0604020202020204" pitchFamily="34" charset="0"/>
                <a:buNone/>
              </a:pPr>
              <a:endParaRPr lang="zh-CN" altLang="zh-CN" sz="3200">
                <a:solidFill>
                  <a:srgbClr val="FFFFFF"/>
                </a:solidFill>
                <a:latin typeface="+mn-lt"/>
                <a:ea typeface="+mn-ea"/>
                <a:sym typeface="Arial" panose="020B0604020202020204" pitchFamily="34" charset="0"/>
              </a:endParaRPr>
            </a:p>
          </p:txBody>
        </p:sp>
        <p:sp>
          <p:nvSpPr>
            <p:cNvPr id="16" name="矩形 15"/>
            <p:cNvSpPr/>
            <p:nvPr>
              <p:custDataLst>
                <p:tags r:id="rId10"/>
              </p:custDataLst>
            </p:nvPr>
          </p:nvSpPr>
          <p:spPr>
            <a:xfrm>
              <a:off x="2843794" y="1670190"/>
              <a:ext cx="5410200" cy="962025"/>
            </a:xfrm>
            <a:prstGeom prst="rect">
              <a:avLst/>
            </a:prstGeom>
          </p:spPr>
          <p:txBody>
            <a:bodyPr/>
            <a:lstStyle/>
            <a:p>
              <a:pPr>
                <a:lnSpc>
                  <a:spcPct val="120000"/>
                </a:lnSpc>
              </a:pPr>
              <a:r>
                <a:rPr lang="zh-CN" altLang="zh-CN" sz="1400" b="1" dirty="0">
                  <a:solidFill>
                    <a:srgbClr val="3D89BC"/>
                  </a:solidFill>
                  <a:sym typeface="+mn-ea"/>
                </a:rPr>
                <a:t>1950年，英国数学家图灵在论文《计算的机器与智能》为计算机的出现奠定了理论基础。同时期，W.McCullocli 和W.Pitts 发表了《神经活动内在概念的逻辑演算》，证明了可以严格定义的神经网络。</a:t>
              </a:r>
            </a:p>
          </p:txBody>
        </p:sp>
      </p:grpSp>
      <p:grpSp>
        <p:nvGrpSpPr>
          <p:cNvPr id="17" name="组合 16"/>
          <p:cNvGrpSpPr/>
          <p:nvPr>
            <p:custDataLst>
              <p:tags r:id="rId3"/>
            </p:custDataLst>
          </p:nvPr>
        </p:nvGrpSpPr>
        <p:grpSpPr>
          <a:xfrm>
            <a:off x="1957565" y="3178553"/>
            <a:ext cx="5809615" cy="726440"/>
            <a:chOff x="2217049" y="3129977"/>
            <a:chExt cx="5809615" cy="726440"/>
          </a:xfrm>
        </p:grpSpPr>
        <p:sp>
          <p:nvSpPr>
            <p:cNvPr id="18" name="矩形 17"/>
            <p:cNvSpPr/>
            <p:nvPr>
              <p:custDataLst>
                <p:tags r:id="rId7"/>
              </p:custDataLst>
            </p:nvPr>
          </p:nvSpPr>
          <p:spPr>
            <a:xfrm>
              <a:off x="2843794" y="3129977"/>
              <a:ext cx="5182870" cy="726440"/>
            </a:xfrm>
            <a:prstGeom prst="rect">
              <a:avLst/>
            </a:prstGeom>
          </p:spPr>
          <p:txBody>
            <a:bodyPr/>
            <a:lstStyle/>
            <a:p>
              <a:pPr>
                <a:lnSpc>
                  <a:spcPct val="120000"/>
                </a:lnSpc>
              </a:pPr>
              <a:r>
                <a:rPr lang="zh-CN" altLang="en-US" sz="1400" b="1" dirty="0">
                  <a:solidFill>
                    <a:schemeClr val="accent2"/>
                  </a:solidFill>
                  <a:sym typeface="Arial" panose="020B0604020202020204" pitchFamily="34" charset="0"/>
                </a:rPr>
                <a:t>1956年，美国达特茅斯大学的一次暑期专题研讨会上第一次提出了人工智能，开创了人工智能的这一研究领域。</a:t>
              </a:r>
            </a:p>
          </p:txBody>
        </p:sp>
        <p:sp>
          <p:nvSpPr>
            <p:cNvPr id="19" name="椭圆 2"/>
            <p:cNvSpPr>
              <a:spLocks noChangeArrowheads="1"/>
            </p:cNvSpPr>
            <p:nvPr>
              <p:custDataLst>
                <p:tags r:id="rId8"/>
              </p:custDataLst>
            </p:nvPr>
          </p:nvSpPr>
          <p:spPr bwMode="auto">
            <a:xfrm>
              <a:off x="2217049" y="3298812"/>
              <a:ext cx="255588" cy="255588"/>
            </a:xfrm>
            <a:prstGeom prst="ellipse">
              <a:avLst/>
            </a:prstGeom>
            <a:solidFill>
              <a:schemeClr val="accent2"/>
            </a:solidFill>
            <a:ln w="9525">
              <a:noFill/>
              <a:round/>
            </a:ln>
          </p:spPr>
          <p:txBody>
            <a:bodyPr anchor="ctr">
              <a:normAutofit fontScale="25000" lnSpcReduction="2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pitchFamily="3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pitchFamily="3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pitchFamily="3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9pPr>
            </a:lstStyle>
            <a:p>
              <a:pPr algn="ctr">
                <a:spcBef>
                  <a:spcPct val="0"/>
                </a:spcBef>
                <a:buFont typeface="Arial" panose="020B0604020202020204" pitchFamily="34" charset="0"/>
                <a:buNone/>
              </a:pPr>
              <a:endParaRPr lang="zh-CN" altLang="zh-CN" sz="3200">
                <a:solidFill>
                  <a:srgbClr val="FFFFFF"/>
                </a:solidFill>
                <a:latin typeface="+mn-lt"/>
                <a:ea typeface="+mn-ea"/>
                <a:sym typeface="Arial" panose="020B0604020202020204" pitchFamily="34" charset="0"/>
              </a:endParaRPr>
            </a:p>
          </p:txBody>
        </p:sp>
      </p:grpSp>
      <p:grpSp>
        <p:nvGrpSpPr>
          <p:cNvPr id="20" name="组合 19"/>
          <p:cNvGrpSpPr/>
          <p:nvPr>
            <p:custDataLst>
              <p:tags r:id="rId4"/>
            </p:custDataLst>
          </p:nvPr>
        </p:nvGrpSpPr>
        <p:grpSpPr>
          <a:xfrm>
            <a:off x="1957565" y="4269405"/>
            <a:ext cx="6036945" cy="1135380"/>
            <a:chOff x="2217049" y="4220830"/>
            <a:chExt cx="6036945" cy="1135380"/>
          </a:xfrm>
        </p:grpSpPr>
        <p:sp>
          <p:nvSpPr>
            <p:cNvPr id="21" name="矩形 20"/>
            <p:cNvSpPr/>
            <p:nvPr>
              <p:custDataLst>
                <p:tags r:id="rId5"/>
              </p:custDataLst>
            </p:nvPr>
          </p:nvSpPr>
          <p:spPr>
            <a:xfrm>
              <a:off x="2843794" y="4220830"/>
              <a:ext cx="5410200" cy="1135380"/>
            </a:xfrm>
            <a:prstGeom prst="rect">
              <a:avLst/>
            </a:prstGeom>
          </p:spPr>
          <p:txBody>
            <a:bodyPr/>
            <a:lstStyle/>
            <a:p>
              <a:pPr>
                <a:lnSpc>
                  <a:spcPct val="120000"/>
                </a:lnSpc>
              </a:pPr>
              <a:r>
                <a:rPr lang="zh-CN" altLang="zh-CN" sz="1400" b="1" dirty="0">
                  <a:solidFill>
                    <a:srgbClr val="3D89BC"/>
                  </a:solidFill>
                  <a:sym typeface="Arial" panose="020B0604020202020204" pitchFamily="34" charset="0"/>
                </a:rPr>
                <a:t>1957年，A.Newell和H.Simon等人编写了逻辑理论机的数学定理证明的程序，该程序证明了《数学原理》书中的38个定理。1956年Samuel编写的西洋跳棋程序，到1959年这个程序战胜了他本人，1962年还击败了美国Connecticut州的跳棋冠军。</a:t>
              </a:r>
            </a:p>
          </p:txBody>
        </p:sp>
        <p:sp>
          <p:nvSpPr>
            <p:cNvPr id="22" name="椭圆 2"/>
            <p:cNvSpPr>
              <a:spLocks noChangeArrowheads="1"/>
            </p:cNvSpPr>
            <p:nvPr>
              <p:custDataLst>
                <p:tags r:id="rId6"/>
              </p:custDataLst>
            </p:nvPr>
          </p:nvSpPr>
          <p:spPr bwMode="auto">
            <a:xfrm>
              <a:off x="2217049" y="4456340"/>
              <a:ext cx="255588" cy="255588"/>
            </a:xfrm>
            <a:prstGeom prst="ellipse">
              <a:avLst/>
            </a:prstGeom>
            <a:solidFill>
              <a:schemeClr val="accent1"/>
            </a:solidFill>
            <a:ln w="9525">
              <a:noFill/>
              <a:round/>
            </a:ln>
          </p:spPr>
          <p:txBody>
            <a:bodyPr anchor="ctr">
              <a:normAutofit fontScale="25000" lnSpcReduction="2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pitchFamily="3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pitchFamily="3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pitchFamily="3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9pPr>
            </a:lstStyle>
            <a:p>
              <a:pPr algn="ctr">
                <a:spcBef>
                  <a:spcPct val="0"/>
                </a:spcBef>
                <a:buFont typeface="Arial" panose="020B0604020202020204" pitchFamily="34" charset="0"/>
                <a:buNone/>
              </a:pPr>
              <a:endParaRPr lang="zh-CN" altLang="zh-CN" sz="3200">
                <a:solidFill>
                  <a:srgbClr val="FFFFFF"/>
                </a:solidFill>
                <a:latin typeface="+mn-lt"/>
                <a:ea typeface="+mn-ea"/>
                <a:sym typeface="Arial" panose="020B0604020202020204" pitchFamily="34" charset="0"/>
              </a:endParaRPr>
            </a:p>
          </p:txBody>
        </p:sp>
      </p:grpSp>
      <p:sp>
        <p:nvSpPr>
          <p:cNvPr id="15" name="文本框 14"/>
          <p:cNvSpPr txBox="1"/>
          <p:nvPr/>
        </p:nvSpPr>
        <p:spPr>
          <a:xfrm>
            <a:off x="924560" y="2071370"/>
            <a:ext cx="509270" cy="2944495"/>
          </a:xfrm>
          <a:prstGeom prst="rect">
            <a:avLst/>
          </a:prstGeom>
          <a:noFill/>
        </p:spPr>
        <p:txBody>
          <a:bodyPr vert="eaVert" wrap="square" rtlCol="0">
            <a:spAutoFit/>
          </a:bodyPr>
          <a:lstStyle/>
          <a:p>
            <a:r>
              <a:rPr lang="zh-CN" altLang="zh-CN" sz="2000" b="1" dirty="0">
                <a:solidFill>
                  <a:srgbClr val="3D89BC"/>
                </a:solidFill>
              </a:rPr>
              <a:t>人工智能的启蒙探索阶段</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04768" y="359517"/>
            <a:ext cx="4134464" cy="934216"/>
            <a:chOff x="775942" y="359517"/>
            <a:chExt cx="4134464" cy="934216"/>
          </a:xfrm>
        </p:grpSpPr>
        <p:sp>
          <p:nvSpPr>
            <p:cNvPr id="13" name="矩形 12"/>
            <p:cNvSpPr/>
            <p:nvPr/>
          </p:nvSpPr>
          <p:spPr>
            <a:xfrm>
              <a:off x="775942" y="893623"/>
              <a:ext cx="4134464" cy="400110"/>
            </a:xfrm>
            <a:prstGeom prst="rect">
              <a:avLst/>
            </a:prstGeom>
            <a:solidFill>
              <a:schemeClr val="tx1">
                <a:lumMod val="75000"/>
                <a:lumOff val="25000"/>
              </a:schemeClr>
            </a:solidFill>
          </p:spPr>
          <p:txBody>
            <a:bodyPr wrap="square">
              <a:spAutoFit/>
            </a:bodyPr>
            <a:lstStyle/>
            <a:p>
              <a:pPr algn="dist"/>
              <a:r>
                <a:rPr lang="zh-CN" altLang="en-US" sz="2000" spc="300" dirty="0" smtClean="0">
                  <a:solidFill>
                    <a:prstClr val="white"/>
                  </a:solidFill>
                </a:rPr>
                <a:t>运用大数据，精彩你生活</a:t>
              </a:r>
              <a:endParaRPr lang="zh-CN" altLang="en-US" sz="2000" spc="300" dirty="0">
                <a:solidFill>
                  <a:prstClr val="white"/>
                </a:solidFill>
              </a:endParaRPr>
            </a:p>
          </p:txBody>
        </p:sp>
        <p:sp>
          <p:nvSpPr>
            <p:cNvPr id="14" name="文本框 13"/>
            <p:cNvSpPr txBox="1"/>
            <p:nvPr/>
          </p:nvSpPr>
          <p:spPr>
            <a:xfrm>
              <a:off x="1114326" y="359517"/>
              <a:ext cx="3445174" cy="523220"/>
            </a:xfrm>
            <a:prstGeom prst="rect">
              <a:avLst/>
            </a:prstGeom>
            <a:noFill/>
          </p:spPr>
          <p:txBody>
            <a:bodyPr wrap="none" rtlCol="0">
              <a:spAutoFit/>
            </a:bodyPr>
            <a:lstStyle/>
            <a:p>
              <a:r>
                <a:rPr lang="zh-CN" altLang="en-US" sz="2800" b="1" dirty="0" smtClean="0">
                  <a:solidFill>
                    <a:srgbClr val="70AD47">
                      <a:lumMod val="75000"/>
                    </a:srgbClr>
                  </a:solidFill>
                </a:rPr>
                <a:t>免费大数据</a:t>
              </a:r>
              <a:r>
                <a:rPr lang="en-US" altLang="zh-CN" sz="2800" b="1" dirty="0" smtClean="0">
                  <a:solidFill>
                    <a:srgbClr val="70AD47">
                      <a:lumMod val="75000"/>
                    </a:srgbClr>
                  </a:solidFill>
                </a:rPr>
                <a:t>App</a:t>
              </a:r>
              <a:r>
                <a:rPr lang="zh-CN" altLang="en-US" sz="2800" b="1" dirty="0" smtClean="0">
                  <a:solidFill>
                    <a:srgbClr val="70AD47">
                      <a:lumMod val="75000"/>
                    </a:srgbClr>
                  </a:solidFill>
                </a:rPr>
                <a:t>推荐</a:t>
              </a:r>
              <a:endParaRPr lang="zh-CN" altLang="en-US" sz="2800" b="1" dirty="0">
                <a:solidFill>
                  <a:srgbClr val="70AD47">
                    <a:lumMod val="75000"/>
                  </a:srgbClr>
                </a:solidFill>
              </a:endParaRPr>
            </a:p>
          </p:txBody>
        </p:sp>
      </p:grpSp>
      <p:pic>
        <p:nvPicPr>
          <p:cNvPr id="1026" name="Picture 2" descr="C:\Users\cstor\Desktop\car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28" y="1464471"/>
            <a:ext cx="2955600" cy="52324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stor\Desktop\ts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803" y="1464471"/>
            <a:ext cx="2955600" cy="5232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stor\Desktop\科技头条.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1673" y="1464471"/>
            <a:ext cx="2955600" cy="5232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398270" cy="483235"/>
          </a:xfrm>
          <a:prstGeom prst="rect">
            <a:avLst/>
          </a:prstGeom>
          <a:noFill/>
        </p:spPr>
        <p:txBody>
          <a:bodyPr wrap="none" rtlCol="0">
            <a:spAutoFit/>
          </a:bodyPr>
          <a:lstStyle/>
          <a:p>
            <a:pPr algn="l"/>
            <a:r>
              <a:rPr lang="en-US" altLang="zh-CN" sz="2400" b="1" spc="225" dirty="0" smtClean="0">
                <a:solidFill>
                  <a:prstClr val="white"/>
                </a:solidFill>
              </a:rPr>
              <a:t>6.1</a:t>
            </a:r>
            <a:r>
              <a:rPr lang="zh-CN" altLang="en-US" sz="2400" b="1" spc="225" dirty="0">
                <a:solidFill>
                  <a:schemeClr val="bg1"/>
                </a:solidFill>
                <a:latin typeface="微软雅黑" panose="020B0503020204020204" pitchFamily="34" charset="-122"/>
                <a:ea typeface="微软雅黑" panose="020B0503020204020204" pitchFamily="34" charset="-122"/>
                <a:sym typeface="+mn-ea"/>
              </a:rPr>
              <a:t>概述</a:t>
            </a:r>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pic>
        <p:nvPicPr>
          <p:cNvPr id="39" name="27 Imagen"/>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1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1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7</a:t>
            </a:fld>
            <a:endParaRPr lang="zh-CN" altLang="en-US" dirty="0"/>
          </a:p>
        </p:txBody>
      </p:sp>
      <p:sp>
        <p:nvSpPr>
          <p:cNvPr id="14" name="矩形 13"/>
          <p:cNvSpPr/>
          <p:nvPr/>
        </p:nvSpPr>
        <p:spPr>
          <a:xfrm>
            <a:off x="278406" y="902339"/>
            <a:ext cx="8106884" cy="352425"/>
          </a:xfrm>
          <a:prstGeom prst="rect">
            <a:avLst/>
          </a:prstGeom>
        </p:spPr>
        <p:txBody>
          <a:bodyPr wrap="square">
            <a:spAutoFit/>
          </a:bodyPr>
          <a:lstStyle/>
          <a:p>
            <a:r>
              <a:rPr lang="zh-CN" altLang="zh-CN" sz="1600" b="1" dirty="0">
                <a:solidFill>
                  <a:srgbClr val="3D89BC"/>
                </a:solidFill>
                <a:sym typeface="+mn-ea"/>
              </a:rPr>
              <a:t>（</a:t>
            </a:r>
            <a:r>
              <a:rPr lang="en-US" altLang="zh-CN" sz="1600" b="1" dirty="0">
                <a:solidFill>
                  <a:srgbClr val="3D89BC"/>
                </a:solidFill>
                <a:sym typeface="+mn-ea"/>
              </a:rPr>
              <a:t>2</a:t>
            </a:r>
            <a:r>
              <a:rPr lang="zh-CN" altLang="zh-CN" sz="1600" b="1" dirty="0">
                <a:solidFill>
                  <a:srgbClr val="3D89BC"/>
                </a:solidFill>
                <a:sym typeface="+mn-ea"/>
              </a:rPr>
              <a:t>）</a:t>
            </a:r>
            <a:r>
              <a:rPr altLang="zh-CN" sz="1600" b="1" dirty="0">
                <a:solidFill>
                  <a:srgbClr val="3D89BC"/>
                </a:solidFill>
                <a:sym typeface="+mn-ea"/>
              </a:rPr>
              <a:t>20世纪60年代初期到80年代末期</a:t>
            </a:r>
            <a:endParaRPr lang="zh-CN" altLang="zh-CN" sz="1600" b="1" dirty="0" smtClean="0">
              <a:solidFill>
                <a:srgbClr val="3D89BC"/>
              </a:solidFill>
            </a:endParaRPr>
          </a:p>
        </p:txBody>
      </p:sp>
      <p:sp>
        <p:nvSpPr>
          <p:cNvPr id="11" name="直接连接符 7"/>
          <p:cNvSpPr>
            <a:spLocks noChangeShapeType="1"/>
          </p:cNvSpPr>
          <p:nvPr>
            <p:custDataLst>
              <p:tags r:id="rId1"/>
            </p:custDataLst>
          </p:nvPr>
        </p:nvSpPr>
        <p:spPr bwMode="auto">
          <a:xfrm>
            <a:off x="2086153" y="1423182"/>
            <a:ext cx="1" cy="4104000"/>
          </a:xfrm>
          <a:prstGeom prst="line">
            <a:avLst/>
          </a:prstGeom>
          <a:solidFill>
            <a:schemeClr val="accent1"/>
          </a:solidFill>
          <a:ln w="6350">
            <a:solidFill>
              <a:schemeClr val="accent1"/>
            </a:solidFill>
            <a:miter lim="800000"/>
          </a:ln>
        </p:spPr>
        <p:txBody>
          <a:bodyPr>
            <a:normAutofit fontScale="25000" lnSpcReduction="20000"/>
          </a:bodyPr>
          <a:lstStyle/>
          <a:p>
            <a:endParaRPr lang="zh-CN" altLang="en-US">
              <a:sym typeface="Arial" panose="020B0604020202020204" pitchFamily="34" charset="0"/>
            </a:endParaRPr>
          </a:p>
        </p:txBody>
      </p:sp>
      <p:grpSp>
        <p:nvGrpSpPr>
          <p:cNvPr id="12" name="组合 11"/>
          <p:cNvGrpSpPr/>
          <p:nvPr>
            <p:custDataLst>
              <p:tags r:id="rId2"/>
            </p:custDataLst>
          </p:nvPr>
        </p:nvGrpSpPr>
        <p:grpSpPr>
          <a:xfrm>
            <a:off x="1957565" y="1718765"/>
            <a:ext cx="6036945" cy="962025"/>
            <a:chOff x="2217049" y="1670190"/>
            <a:chExt cx="6036945" cy="962025"/>
          </a:xfrm>
        </p:grpSpPr>
        <p:sp>
          <p:nvSpPr>
            <p:cNvPr id="13" name="椭圆 2"/>
            <p:cNvSpPr>
              <a:spLocks noChangeArrowheads="1"/>
            </p:cNvSpPr>
            <p:nvPr>
              <p:custDataLst>
                <p:tags r:id="rId9"/>
              </p:custDataLst>
            </p:nvPr>
          </p:nvSpPr>
          <p:spPr bwMode="auto">
            <a:xfrm>
              <a:off x="2217049" y="2141285"/>
              <a:ext cx="255588" cy="255588"/>
            </a:xfrm>
            <a:prstGeom prst="ellipse">
              <a:avLst/>
            </a:prstGeom>
            <a:solidFill>
              <a:schemeClr val="accent1"/>
            </a:solidFill>
            <a:ln w="9525">
              <a:noFill/>
              <a:round/>
            </a:ln>
          </p:spPr>
          <p:txBody>
            <a:bodyPr anchor="ctr">
              <a:normAutofit fontScale="25000" lnSpcReduction="2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pitchFamily="3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pitchFamily="3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pitchFamily="3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9pPr>
            </a:lstStyle>
            <a:p>
              <a:pPr algn="ctr">
                <a:spcBef>
                  <a:spcPct val="0"/>
                </a:spcBef>
                <a:buFont typeface="Arial" panose="020B0604020202020204" pitchFamily="34" charset="0"/>
                <a:buNone/>
              </a:pPr>
              <a:endParaRPr lang="zh-CN" altLang="zh-CN" sz="3200">
                <a:solidFill>
                  <a:srgbClr val="FFFFFF"/>
                </a:solidFill>
                <a:latin typeface="+mn-lt"/>
                <a:ea typeface="+mn-ea"/>
                <a:sym typeface="Arial" panose="020B0604020202020204" pitchFamily="34" charset="0"/>
              </a:endParaRPr>
            </a:p>
          </p:txBody>
        </p:sp>
        <p:sp>
          <p:nvSpPr>
            <p:cNvPr id="16" name="矩形 15"/>
            <p:cNvSpPr/>
            <p:nvPr>
              <p:custDataLst>
                <p:tags r:id="rId10"/>
              </p:custDataLst>
            </p:nvPr>
          </p:nvSpPr>
          <p:spPr>
            <a:xfrm>
              <a:off x="2843794" y="1670190"/>
              <a:ext cx="5410200" cy="962025"/>
            </a:xfrm>
            <a:prstGeom prst="rect">
              <a:avLst/>
            </a:prstGeom>
          </p:spPr>
          <p:txBody>
            <a:bodyPr/>
            <a:lstStyle/>
            <a:p>
              <a:pPr>
                <a:lnSpc>
                  <a:spcPct val="120000"/>
                </a:lnSpc>
              </a:pPr>
              <a:r>
                <a:rPr lang="zh-CN" altLang="zh-CN" sz="1400" b="1" dirty="0">
                  <a:solidFill>
                    <a:srgbClr val="3D89BC"/>
                  </a:solidFill>
                  <a:sym typeface="+mn-ea"/>
                </a:rPr>
                <a:t>1968年，第一个用于质谱仪分析有机化合物的分子结构的专家系统DENDRAL研制成功。20世纪70年代初，Winograd提出了积木世界中理解自然语言的程序等。1974年，N.J.Nillson对之前的一些工作进行了综述，并写了一篇论文，把对人工智能的研究归纳为4个核心课题。</a:t>
              </a:r>
            </a:p>
          </p:txBody>
        </p:sp>
      </p:grpSp>
      <p:grpSp>
        <p:nvGrpSpPr>
          <p:cNvPr id="17" name="组合 16"/>
          <p:cNvGrpSpPr/>
          <p:nvPr>
            <p:custDataLst>
              <p:tags r:id="rId3"/>
            </p:custDataLst>
          </p:nvPr>
        </p:nvGrpSpPr>
        <p:grpSpPr>
          <a:xfrm>
            <a:off x="1957565" y="3335398"/>
            <a:ext cx="5809615" cy="726440"/>
            <a:chOff x="2217049" y="3129977"/>
            <a:chExt cx="5809615" cy="726440"/>
          </a:xfrm>
        </p:grpSpPr>
        <p:sp>
          <p:nvSpPr>
            <p:cNvPr id="18" name="矩形 17"/>
            <p:cNvSpPr/>
            <p:nvPr>
              <p:custDataLst>
                <p:tags r:id="rId7"/>
              </p:custDataLst>
            </p:nvPr>
          </p:nvSpPr>
          <p:spPr>
            <a:xfrm>
              <a:off x="2843794" y="3129977"/>
              <a:ext cx="5182870" cy="726440"/>
            </a:xfrm>
            <a:prstGeom prst="rect">
              <a:avLst/>
            </a:prstGeom>
          </p:spPr>
          <p:txBody>
            <a:bodyPr/>
            <a:lstStyle/>
            <a:p>
              <a:pPr>
                <a:lnSpc>
                  <a:spcPct val="120000"/>
                </a:lnSpc>
              </a:pPr>
              <a:r>
                <a:rPr lang="zh-CN" altLang="en-US" sz="1400" b="1" dirty="0">
                  <a:solidFill>
                    <a:schemeClr val="accent2"/>
                  </a:solidFill>
                  <a:sym typeface="Arial" panose="020B0604020202020204" pitchFamily="34" charset="0"/>
                </a:rPr>
                <a:t>1980年早期，人工智能的研究者研究出了专家系统，并产生了巨大的经济效益。1982年日本开始了使得逻辑推理与数值运算一样快的第五代计算机的研制计划。</a:t>
              </a:r>
            </a:p>
          </p:txBody>
        </p:sp>
        <p:sp>
          <p:nvSpPr>
            <p:cNvPr id="19" name="椭圆 2"/>
            <p:cNvSpPr>
              <a:spLocks noChangeArrowheads="1"/>
            </p:cNvSpPr>
            <p:nvPr>
              <p:custDataLst>
                <p:tags r:id="rId8"/>
              </p:custDataLst>
            </p:nvPr>
          </p:nvSpPr>
          <p:spPr bwMode="auto">
            <a:xfrm>
              <a:off x="2217049" y="3298812"/>
              <a:ext cx="255588" cy="255588"/>
            </a:xfrm>
            <a:prstGeom prst="ellipse">
              <a:avLst/>
            </a:prstGeom>
            <a:solidFill>
              <a:schemeClr val="accent2"/>
            </a:solidFill>
            <a:ln w="9525">
              <a:noFill/>
              <a:round/>
            </a:ln>
          </p:spPr>
          <p:txBody>
            <a:bodyPr anchor="ctr">
              <a:normAutofit fontScale="25000" lnSpcReduction="2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pitchFamily="3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pitchFamily="3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pitchFamily="3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9pPr>
            </a:lstStyle>
            <a:p>
              <a:pPr algn="ctr">
                <a:spcBef>
                  <a:spcPct val="0"/>
                </a:spcBef>
                <a:buFont typeface="Arial" panose="020B0604020202020204" pitchFamily="34" charset="0"/>
                <a:buNone/>
              </a:pPr>
              <a:endParaRPr lang="zh-CN" altLang="zh-CN" sz="3200">
                <a:solidFill>
                  <a:srgbClr val="FFFFFF"/>
                </a:solidFill>
                <a:latin typeface="+mn-lt"/>
                <a:ea typeface="+mn-ea"/>
                <a:sym typeface="Arial" panose="020B0604020202020204" pitchFamily="34" charset="0"/>
              </a:endParaRPr>
            </a:p>
          </p:txBody>
        </p:sp>
      </p:grpSp>
      <p:grpSp>
        <p:nvGrpSpPr>
          <p:cNvPr id="20" name="组合 19"/>
          <p:cNvGrpSpPr/>
          <p:nvPr>
            <p:custDataLst>
              <p:tags r:id="rId4"/>
            </p:custDataLst>
          </p:nvPr>
        </p:nvGrpSpPr>
        <p:grpSpPr>
          <a:xfrm>
            <a:off x="1957565" y="4492290"/>
            <a:ext cx="6036945" cy="1135380"/>
            <a:chOff x="2217049" y="4220830"/>
            <a:chExt cx="6036945" cy="1135380"/>
          </a:xfrm>
        </p:grpSpPr>
        <p:sp>
          <p:nvSpPr>
            <p:cNvPr id="21" name="矩形 20"/>
            <p:cNvSpPr/>
            <p:nvPr>
              <p:custDataLst>
                <p:tags r:id="rId5"/>
              </p:custDataLst>
            </p:nvPr>
          </p:nvSpPr>
          <p:spPr>
            <a:xfrm>
              <a:off x="2843794" y="4220830"/>
              <a:ext cx="5410200" cy="1135380"/>
            </a:xfrm>
            <a:prstGeom prst="rect">
              <a:avLst/>
            </a:prstGeom>
          </p:spPr>
          <p:txBody>
            <a:bodyPr/>
            <a:lstStyle/>
            <a:p>
              <a:pPr>
                <a:lnSpc>
                  <a:spcPct val="120000"/>
                </a:lnSpc>
              </a:pPr>
              <a:r>
                <a:rPr lang="zh-CN" altLang="zh-CN" sz="1400" b="1" dirty="0">
                  <a:solidFill>
                    <a:srgbClr val="3D89BC"/>
                  </a:solidFill>
                  <a:sym typeface="Arial" panose="020B0604020202020204" pitchFamily="34" charset="0"/>
                </a:rPr>
                <a:t>1986年，Rumelhart提出了反向传播算法，用以解决人工神经元网络的学习问题，进而人们进一步转向对人工神经元的研究。1987年，第一次神经网络国际会议在美国召开，宣告了这一新学科的诞生。</a:t>
              </a:r>
            </a:p>
          </p:txBody>
        </p:sp>
        <p:sp>
          <p:nvSpPr>
            <p:cNvPr id="22" name="椭圆 2"/>
            <p:cNvSpPr>
              <a:spLocks noChangeArrowheads="1"/>
            </p:cNvSpPr>
            <p:nvPr>
              <p:custDataLst>
                <p:tags r:id="rId6"/>
              </p:custDataLst>
            </p:nvPr>
          </p:nvSpPr>
          <p:spPr bwMode="auto">
            <a:xfrm>
              <a:off x="2217049" y="4456340"/>
              <a:ext cx="255588" cy="255588"/>
            </a:xfrm>
            <a:prstGeom prst="ellipse">
              <a:avLst/>
            </a:prstGeom>
            <a:solidFill>
              <a:schemeClr val="accent1"/>
            </a:solidFill>
            <a:ln w="9525">
              <a:noFill/>
              <a:round/>
            </a:ln>
          </p:spPr>
          <p:txBody>
            <a:bodyPr anchor="ctr">
              <a:normAutofit fontScale="25000" lnSpcReduction="2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pitchFamily="3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pitchFamily="3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pitchFamily="3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9pPr>
            </a:lstStyle>
            <a:p>
              <a:pPr algn="ctr">
                <a:spcBef>
                  <a:spcPct val="0"/>
                </a:spcBef>
                <a:buFont typeface="Arial" panose="020B0604020202020204" pitchFamily="34" charset="0"/>
                <a:buNone/>
              </a:pPr>
              <a:endParaRPr lang="zh-CN" altLang="zh-CN" sz="3200">
                <a:solidFill>
                  <a:srgbClr val="FFFFFF"/>
                </a:solidFill>
                <a:latin typeface="+mn-lt"/>
                <a:ea typeface="+mn-ea"/>
                <a:sym typeface="Arial" panose="020B0604020202020204" pitchFamily="34" charset="0"/>
              </a:endParaRPr>
            </a:p>
          </p:txBody>
        </p:sp>
      </p:grpSp>
      <p:sp>
        <p:nvSpPr>
          <p:cNvPr id="15" name="文本框 14"/>
          <p:cNvSpPr txBox="1"/>
          <p:nvPr/>
        </p:nvSpPr>
        <p:spPr>
          <a:xfrm>
            <a:off x="924560" y="2258695"/>
            <a:ext cx="509270" cy="2508885"/>
          </a:xfrm>
          <a:prstGeom prst="rect">
            <a:avLst/>
          </a:prstGeom>
          <a:noFill/>
        </p:spPr>
        <p:txBody>
          <a:bodyPr vert="eaVert" wrap="square" rtlCol="0">
            <a:spAutoFit/>
          </a:bodyPr>
          <a:lstStyle/>
          <a:p>
            <a:r>
              <a:rPr lang="zh-CN" altLang="zh-CN" sz="2000" b="1" dirty="0">
                <a:solidFill>
                  <a:srgbClr val="3D89BC"/>
                </a:solidFill>
              </a:rPr>
              <a:t>人工智能的发展阶段</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398270" cy="483235"/>
          </a:xfrm>
          <a:prstGeom prst="rect">
            <a:avLst/>
          </a:prstGeom>
          <a:noFill/>
        </p:spPr>
        <p:txBody>
          <a:bodyPr wrap="none" rtlCol="0">
            <a:spAutoFit/>
          </a:bodyPr>
          <a:lstStyle/>
          <a:p>
            <a:pPr algn="l"/>
            <a:r>
              <a:rPr lang="en-US" altLang="zh-CN" sz="2400" b="1" spc="225" dirty="0" smtClean="0">
                <a:solidFill>
                  <a:prstClr val="white"/>
                </a:solidFill>
              </a:rPr>
              <a:t>6.1</a:t>
            </a:r>
            <a:r>
              <a:rPr lang="zh-CN" altLang="en-US" sz="2400" b="1" spc="225" dirty="0">
                <a:solidFill>
                  <a:schemeClr val="bg1"/>
                </a:solidFill>
                <a:latin typeface="微软雅黑" panose="020B0503020204020204" pitchFamily="34" charset="-122"/>
                <a:ea typeface="微软雅黑" panose="020B0503020204020204" pitchFamily="34" charset="-122"/>
                <a:sym typeface="+mn-ea"/>
              </a:rPr>
              <a:t>概述</a:t>
            </a:r>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pic>
        <p:nvPicPr>
          <p:cNvPr id="39" name="27 Imagen"/>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8</a:t>
            </a:fld>
            <a:endParaRPr lang="zh-CN" altLang="en-US" dirty="0"/>
          </a:p>
        </p:txBody>
      </p:sp>
      <p:sp>
        <p:nvSpPr>
          <p:cNvPr id="14" name="矩形 13"/>
          <p:cNvSpPr/>
          <p:nvPr/>
        </p:nvSpPr>
        <p:spPr>
          <a:xfrm>
            <a:off x="278406" y="902339"/>
            <a:ext cx="8106884" cy="352425"/>
          </a:xfrm>
          <a:prstGeom prst="rect">
            <a:avLst/>
          </a:prstGeom>
        </p:spPr>
        <p:txBody>
          <a:bodyPr wrap="square">
            <a:spAutoFit/>
          </a:bodyPr>
          <a:lstStyle/>
          <a:p>
            <a:r>
              <a:rPr lang="zh-CN" altLang="zh-CN" sz="1600" b="1" dirty="0">
                <a:solidFill>
                  <a:srgbClr val="3D89BC"/>
                </a:solidFill>
                <a:sym typeface="+mn-ea"/>
              </a:rPr>
              <a:t>（</a:t>
            </a:r>
            <a:r>
              <a:rPr lang="en-US" altLang="zh-CN" sz="1600" b="1" dirty="0">
                <a:solidFill>
                  <a:srgbClr val="3D89BC"/>
                </a:solidFill>
                <a:sym typeface="+mn-ea"/>
              </a:rPr>
              <a:t>3</a:t>
            </a:r>
            <a:r>
              <a:rPr lang="zh-CN" altLang="zh-CN" sz="1600" b="1" dirty="0">
                <a:solidFill>
                  <a:srgbClr val="3D89BC"/>
                </a:solidFill>
                <a:sym typeface="+mn-ea"/>
              </a:rPr>
              <a:t>）</a:t>
            </a:r>
            <a:r>
              <a:rPr altLang="zh-CN" sz="1600" b="1" dirty="0">
                <a:solidFill>
                  <a:srgbClr val="3D89BC"/>
                </a:solidFill>
                <a:sym typeface="+mn-ea"/>
              </a:rPr>
              <a:t>20世纪90年代初期</a:t>
            </a:r>
            <a:r>
              <a:rPr lang="zh-CN" sz="1600" b="1" dirty="0">
                <a:solidFill>
                  <a:srgbClr val="3D89BC"/>
                </a:solidFill>
                <a:sym typeface="+mn-ea"/>
              </a:rPr>
              <a:t>至今</a:t>
            </a:r>
          </a:p>
        </p:txBody>
      </p:sp>
      <p:sp>
        <p:nvSpPr>
          <p:cNvPr id="11" name="直接连接符 7"/>
          <p:cNvSpPr>
            <a:spLocks noChangeShapeType="1"/>
          </p:cNvSpPr>
          <p:nvPr>
            <p:custDataLst>
              <p:tags r:id="rId1"/>
            </p:custDataLst>
          </p:nvPr>
        </p:nvSpPr>
        <p:spPr bwMode="auto">
          <a:xfrm>
            <a:off x="2086153" y="1423182"/>
            <a:ext cx="1" cy="4104000"/>
          </a:xfrm>
          <a:prstGeom prst="line">
            <a:avLst/>
          </a:prstGeom>
          <a:solidFill>
            <a:schemeClr val="accent1"/>
          </a:solidFill>
          <a:ln w="6350">
            <a:solidFill>
              <a:schemeClr val="accent1"/>
            </a:solidFill>
            <a:miter lim="800000"/>
          </a:ln>
        </p:spPr>
        <p:txBody>
          <a:bodyPr>
            <a:normAutofit fontScale="25000" lnSpcReduction="20000"/>
          </a:bodyPr>
          <a:lstStyle/>
          <a:p>
            <a:endParaRPr lang="zh-CN" altLang="en-US">
              <a:sym typeface="Arial" panose="020B0604020202020204" pitchFamily="34" charset="0"/>
            </a:endParaRPr>
          </a:p>
        </p:txBody>
      </p:sp>
      <p:grpSp>
        <p:nvGrpSpPr>
          <p:cNvPr id="12" name="组合 11"/>
          <p:cNvGrpSpPr/>
          <p:nvPr>
            <p:custDataLst>
              <p:tags r:id="rId2"/>
            </p:custDataLst>
          </p:nvPr>
        </p:nvGrpSpPr>
        <p:grpSpPr>
          <a:xfrm>
            <a:off x="1957565" y="2032455"/>
            <a:ext cx="6036945" cy="962025"/>
            <a:chOff x="2217049" y="1983880"/>
            <a:chExt cx="6036945" cy="962025"/>
          </a:xfrm>
        </p:grpSpPr>
        <p:sp>
          <p:nvSpPr>
            <p:cNvPr id="13" name="椭圆 2"/>
            <p:cNvSpPr>
              <a:spLocks noChangeArrowheads="1"/>
            </p:cNvSpPr>
            <p:nvPr>
              <p:custDataLst>
                <p:tags r:id="rId6"/>
              </p:custDataLst>
            </p:nvPr>
          </p:nvSpPr>
          <p:spPr bwMode="auto">
            <a:xfrm>
              <a:off x="2217049" y="2141285"/>
              <a:ext cx="255588" cy="255588"/>
            </a:xfrm>
            <a:prstGeom prst="ellipse">
              <a:avLst/>
            </a:prstGeom>
            <a:solidFill>
              <a:schemeClr val="accent1"/>
            </a:solidFill>
            <a:ln w="9525">
              <a:noFill/>
              <a:round/>
            </a:ln>
          </p:spPr>
          <p:txBody>
            <a:bodyPr anchor="ctr">
              <a:normAutofit fontScale="25000" lnSpcReduction="2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pitchFamily="3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pitchFamily="3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pitchFamily="3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9pPr>
            </a:lstStyle>
            <a:p>
              <a:pPr algn="ctr">
                <a:spcBef>
                  <a:spcPct val="0"/>
                </a:spcBef>
                <a:buFont typeface="Arial" panose="020B0604020202020204" pitchFamily="34" charset="0"/>
                <a:buNone/>
              </a:pPr>
              <a:endParaRPr lang="zh-CN" altLang="zh-CN" sz="3200">
                <a:solidFill>
                  <a:srgbClr val="FFFFFF"/>
                </a:solidFill>
                <a:latin typeface="+mn-lt"/>
                <a:ea typeface="+mn-ea"/>
                <a:sym typeface="Arial" panose="020B0604020202020204" pitchFamily="34" charset="0"/>
              </a:endParaRPr>
            </a:p>
          </p:txBody>
        </p:sp>
        <p:sp>
          <p:nvSpPr>
            <p:cNvPr id="16" name="矩形 15"/>
            <p:cNvSpPr/>
            <p:nvPr>
              <p:custDataLst>
                <p:tags r:id="rId7"/>
              </p:custDataLst>
            </p:nvPr>
          </p:nvSpPr>
          <p:spPr>
            <a:xfrm>
              <a:off x="2843794" y="1983880"/>
              <a:ext cx="5410200" cy="962025"/>
            </a:xfrm>
            <a:prstGeom prst="rect">
              <a:avLst/>
            </a:prstGeom>
          </p:spPr>
          <p:txBody>
            <a:bodyPr/>
            <a:lstStyle/>
            <a:p>
              <a:pPr>
                <a:lnSpc>
                  <a:spcPct val="120000"/>
                </a:lnSpc>
              </a:pPr>
              <a:r>
                <a:rPr lang="zh-CN" altLang="zh-CN" sz="1600" b="1" dirty="0">
                  <a:solidFill>
                    <a:srgbClr val="3D89BC"/>
                  </a:solidFill>
                  <a:sym typeface="+mn-ea"/>
                </a:rPr>
                <a:t>1997年IBM公司研制了“深蓝计算机”，首次在正式比赛中以3.5∶2.5的比分战胜了人类国际象棋世界冠军。</a:t>
              </a:r>
            </a:p>
          </p:txBody>
        </p:sp>
      </p:grpSp>
      <p:grpSp>
        <p:nvGrpSpPr>
          <p:cNvPr id="17" name="组合 16"/>
          <p:cNvGrpSpPr/>
          <p:nvPr>
            <p:custDataLst>
              <p:tags r:id="rId3"/>
            </p:custDataLst>
          </p:nvPr>
        </p:nvGrpSpPr>
        <p:grpSpPr>
          <a:xfrm>
            <a:off x="1957565" y="4185663"/>
            <a:ext cx="5809615" cy="726440"/>
            <a:chOff x="2217049" y="3129977"/>
            <a:chExt cx="5809615" cy="726440"/>
          </a:xfrm>
        </p:grpSpPr>
        <p:sp>
          <p:nvSpPr>
            <p:cNvPr id="18" name="矩形 17"/>
            <p:cNvSpPr/>
            <p:nvPr>
              <p:custDataLst>
                <p:tags r:id="rId4"/>
              </p:custDataLst>
            </p:nvPr>
          </p:nvSpPr>
          <p:spPr>
            <a:xfrm>
              <a:off x="2843794" y="3129977"/>
              <a:ext cx="5182870" cy="726440"/>
            </a:xfrm>
            <a:prstGeom prst="rect">
              <a:avLst/>
            </a:prstGeom>
          </p:spPr>
          <p:txBody>
            <a:bodyPr/>
            <a:lstStyle/>
            <a:p>
              <a:pPr>
                <a:lnSpc>
                  <a:spcPct val="120000"/>
                </a:lnSpc>
              </a:pPr>
              <a:r>
                <a:rPr lang="zh-CN" altLang="en-US" sz="1600" b="1" dirty="0">
                  <a:solidFill>
                    <a:schemeClr val="accent2"/>
                  </a:solidFill>
                  <a:sym typeface="Arial" panose="020B0604020202020204" pitchFamily="34" charset="0"/>
                </a:rPr>
                <a:t>2016年3月15日，谷歌人工智能AlphaGo与围棋世界冠军李世石的人机大战，最终李世石与AlphaGo以1∶4认输结束。</a:t>
              </a:r>
            </a:p>
          </p:txBody>
        </p:sp>
        <p:sp>
          <p:nvSpPr>
            <p:cNvPr id="19" name="椭圆 2"/>
            <p:cNvSpPr>
              <a:spLocks noChangeArrowheads="1"/>
            </p:cNvSpPr>
            <p:nvPr>
              <p:custDataLst>
                <p:tags r:id="rId5"/>
              </p:custDataLst>
            </p:nvPr>
          </p:nvSpPr>
          <p:spPr bwMode="auto">
            <a:xfrm>
              <a:off x="2217049" y="3298812"/>
              <a:ext cx="255588" cy="255588"/>
            </a:xfrm>
            <a:prstGeom prst="ellipse">
              <a:avLst/>
            </a:prstGeom>
            <a:solidFill>
              <a:schemeClr val="accent2"/>
            </a:solidFill>
            <a:ln w="9525">
              <a:noFill/>
              <a:round/>
            </a:ln>
          </p:spPr>
          <p:txBody>
            <a:bodyPr anchor="ctr">
              <a:normAutofit fontScale="25000" lnSpcReduction="2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微软雅黑" panose="020B0503020204020204" pitchFamily="34"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微软雅黑" panose="020B0503020204020204" pitchFamily="34"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微软雅黑" panose="020B0503020204020204" pitchFamily="34"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微软雅黑" panose="020B0503020204020204" pitchFamily="34" charset="-122"/>
                  <a:sym typeface="Calibri" panose="020F0502020204030204" charset="0"/>
                </a:defRPr>
              </a:lvl9pPr>
            </a:lstStyle>
            <a:p>
              <a:pPr algn="ctr">
                <a:spcBef>
                  <a:spcPct val="0"/>
                </a:spcBef>
                <a:buFont typeface="Arial" panose="020B0604020202020204" pitchFamily="34" charset="0"/>
                <a:buNone/>
              </a:pPr>
              <a:endParaRPr lang="zh-CN" altLang="zh-CN" sz="3200">
                <a:solidFill>
                  <a:srgbClr val="FFFFFF"/>
                </a:solidFill>
                <a:latin typeface="+mn-lt"/>
                <a:ea typeface="+mn-ea"/>
                <a:sym typeface="Arial" panose="020B0604020202020204" pitchFamily="34" charset="0"/>
              </a:endParaRPr>
            </a:p>
          </p:txBody>
        </p:sp>
      </p:grpSp>
      <p:sp>
        <p:nvSpPr>
          <p:cNvPr id="15" name="文本框 14"/>
          <p:cNvSpPr txBox="1"/>
          <p:nvPr/>
        </p:nvSpPr>
        <p:spPr>
          <a:xfrm>
            <a:off x="924560" y="2258695"/>
            <a:ext cx="509270" cy="2508885"/>
          </a:xfrm>
          <a:prstGeom prst="rect">
            <a:avLst/>
          </a:prstGeom>
          <a:noFill/>
        </p:spPr>
        <p:txBody>
          <a:bodyPr vert="eaVert" wrap="square" rtlCol="0">
            <a:spAutoFit/>
          </a:bodyPr>
          <a:lstStyle/>
          <a:p>
            <a:r>
              <a:rPr lang="zh-CN" altLang="zh-CN" sz="2000" b="1" dirty="0">
                <a:solidFill>
                  <a:srgbClr val="3D89BC"/>
                </a:solidFill>
              </a:rPr>
              <a:t>人工智能的繁荣阶段</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398270" cy="483235"/>
          </a:xfrm>
          <a:prstGeom prst="rect">
            <a:avLst/>
          </a:prstGeom>
          <a:noFill/>
        </p:spPr>
        <p:txBody>
          <a:bodyPr wrap="none" rtlCol="0">
            <a:spAutoFit/>
          </a:bodyPr>
          <a:lstStyle/>
          <a:p>
            <a:pPr algn="l"/>
            <a:r>
              <a:rPr lang="en-US" altLang="zh-CN" sz="2400" b="1" spc="225" dirty="0" smtClean="0">
                <a:solidFill>
                  <a:prstClr val="white"/>
                </a:solidFill>
              </a:rPr>
              <a:t>6.1</a:t>
            </a:r>
            <a:r>
              <a:rPr lang="zh-CN" altLang="en-US" sz="2400" b="1" spc="225" dirty="0">
                <a:solidFill>
                  <a:schemeClr val="bg1"/>
                </a:solidFill>
                <a:latin typeface="微软雅黑" panose="020B0503020204020204" pitchFamily="34" charset="-122"/>
                <a:ea typeface="微软雅黑" panose="020B0503020204020204" pitchFamily="34" charset="-122"/>
                <a:sym typeface="+mn-ea"/>
              </a:rPr>
              <a:t>概述</a:t>
            </a:r>
            <a:endParaRPr lang="zh-CN" altLang="en-US" sz="24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480185" cy="319405"/>
          </a:xfrm>
          <a:prstGeom prst="rect">
            <a:avLst/>
          </a:prstGeom>
          <a:noFill/>
        </p:spPr>
        <p:txBody>
          <a:bodyPr wrap="none" rtlCol="0">
            <a:spAutoFit/>
          </a:bodyPr>
          <a:lstStyle/>
          <a:p>
            <a:r>
              <a:rPr lang="zh-CN" altLang="en-US" sz="1400" dirty="0" smtClean="0">
                <a:solidFill>
                  <a:prstClr val="white"/>
                </a:solidFill>
              </a:rPr>
              <a:t>第六章 深度学习</a:t>
            </a:r>
            <a:endParaRPr lang="zh-CN" altLang="en-US" sz="1400" dirty="0">
              <a:solidFill>
                <a:prstClr val="white"/>
              </a:solidFill>
            </a:endParaRPr>
          </a:p>
        </p:txBody>
      </p:sp>
      <p:sp>
        <p:nvSpPr>
          <p:cNvPr id="23" name="文本框 40"/>
          <p:cNvSpPr txBox="1"/>
          <p:nvPr/>
        </p:nvSpPr>
        <p:spPr>
          <a:xfrm>
            <a:off x="399253" y="800100"/>
            <a:ext cx="2565400" cy="384810"/>
          </a:xfrm>
          <a:prstGeom prst="rect">
            <a:avLst/>
          </a:prstGeom>
          <a:noFill/>
        </p:spPr>
        <p:txBody>
          <a:bodyPr wrap="none" rtlCol="0">
            <a:spAutoFit/>
          </a:bodyPr>
          <a:lstStyle/>
          <a:p>
            <a:r>
              <a:rPr lang="en-US" altLang="zh-CN" b="1" dirty="0" smtClean="0">
                <a:solidFill>
                  <a:srgbClr val="3D89BC"/>
                </a:solidFill>
              </a:rPr>
              <a:t>6.1.2</a:t>
            </a:r>
            <a:r>
              <a:rPr lang="zh-CN" altLang="en-US" b="1" dirty="0" smtClean="0">
                <a:solidFill>
                  <a:srgbClr val="3D89BC"/>
                </a:solidFill>
              </a:rPr>
              <a:t>大数据与深度学习</a:t>
            </a:r>
          </a:p>
        </p:txBody>
      </p:sp>
      <p:pic>
        <p:nvPicPr>
          <p:cNvPr id="39"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65</a:t>
            </a:r>
            <a:endParaRPr lang="es-ES" sz="1200" b="1" dirty="0">
              <a:solidFill>
                <a:schemeClr val="bg1">
                  <a:lumMod val="50000"/>
                </a:schemeClr>
              </a:solidFill>
              <a:latin typeface="+mn-lt"/>
            </a:endParaRPr>
          </a:p>
        </p:txBody>
      </p:sp>
      <p:pic>
        <p:nvPicPr>
          <p:cNvPr id="4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9</a:t>
            </a:fld>
            <a:endParaRPr lang="zh-CN" altLang="en-US" dirty="0"/>
          </a:p>
        </p:txBody>
      </p:sp>
      <p:sp>
        <p:nvSpPr>
          <p:cNvPr id="15" name="椭圆 14"/>
          <p:cNvSpPr/>
          <p:nvPr/>
        </p:nvSpPr>
        <p:spPr>
          <a:xfrm>
            <a:off x="293525" y="91783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6" name="图片 15"/>
          <p:cNvPicPr>
            <a:picLocks noChangeAspect="1"/>
          </p:cNvPicPr>
          <p:nvPr/>
        </p:nvPicPr>
        <p:blipFill>
          <a:blip r:embed="rId5"/>
          <a:srcRect l="56504"/>
          <a:stretch>
            <a:fillRect/>
          </a:stretch>
        </p:blipFill>
        <p:spPr>
          <a:xfrm>
            <a:off x="5360035" y="715645"/>
            <a:ext cx="3783965" cy="5410835"/>
          </a:xfrm>
          <a:prstGeom prst="rect">
            <a:avLst/>
          </a:prstGeom>
        </p:spPr>
      </p:pic>
      <p:sp>
        <p:nvSpPr>
          <p:cNvPr id="17" name="文本框 16"/>
          <p:cNvSpPr txBox="1"/>
          <p:nvPr/>
        </p:nvSpPr>
        <p:spPr>
          <a:xfrm>
            <a:off x="203835" y="1586865"/>
            <a:ext cx="4841240" cy="3519805"/>
          </a:xfrm>
          <a:prstGeom prst="rect">
            <a:avLst/>
          </a:prstGeom>
          <a:noFill/>
        </p:spPr>
        <p:txBody>
          <a:bodyPr wrap="square" rtlCol="0" anchor="t">
            <a:spAutoFit/>
          </a:bodyPr>
          <a:lstStyle/>
          <a:p>
            <a:r>
              <a:rPr lang="zh-CN" altLang="en-US" sz="1400"/>
              <a:t>2006年Hinton等人提出深度学习的概念，该方法基于深度置信网络提出非监督逐层训练的算法，为解决深层结构相关的优化难题带来了希望，掀起了深度学习在学术界和工业界的浪潮。</a:t>
            </a:r>
          </a:p>
          <a:p>
            <a:endParaRPr lang="zh-CN" altLang="en-US" sz="1400"/>
          </a:p>
          <a:p>
            <a:endParaRPr lang="zh-CN" altLang="en-US" sz="1400"/>
          </a:p>
          <a:p>
            <a:r>
              <a:rPr lang="zh-CN" altLang="en-US" sz="1400"/>
              <a:t>随着CPU和GPU计算能力的大幅提升，深度学习拥有了的更高效的硬件平台作为支撑。大数据时代的海量数据解决了早期神经网络由于训练样本不足出现的过拟合、泛化能力差等问题。因此，大数据需要深度学习，深度学习的发展又需要大数据的支撑。</a:t>
            </a:r>
          </a:p>
          <a:p>
            <a:endParaRPr lang="zh-CN" altLang="en-US" sz="1400"/>
          </a:p>
          <a:p>
            <a:endParaRPr lang="zh-CN" altLang="en-US" sz="1400"/>
          </a:p>
          <a:p>
            <a:r>
              <a:rPr lang="zh-CN" altLang="en-US" sz="1400">
                <a:sym typeface="+mn-ea"/>
              </a:rPr>
              <a:t>在未来几年，深度学习将会被广泛应用于大数据的预测，而不是停留在浅层模型上，这将推动“大数据+深度模型”时代的来临，以及人工智能和人机交互的前进步伐。</a:t>
            </a:r>
            <a:endParaRPr lang="zh-CN" altLang="en-US" sz="140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64"/>
  <p:tag name="KSO_WM_UNIT_TYPE" val="n_h_f"/>
  <p:tag name="KSO_WM_UNIT_INDEX" val="1_1_1"/>
  <p:tag name="KSO_WM_UNIT_ID" val="diagram264_3*n_h_f*1_1_1"/>
  <p:tag name="KSO_WM_UNIT_CLEAR" val="1"/>
  <p:tag name="KSO_WM_UNIT_LAYERLEVEL" val="1_1_1"/>
  <p:tag name="KSO_WM_UNIT_VALUE" val="72"/>
  <p:tag name="KSO_WM_UNIT_HIGHLIGHT" val="0"/>
  <p:tag name="KSO_WM_UNIT_COMPATIBLE" val="0"/>
  <p:tag name="KSO_WM_DIAGRAM_GROUP_CODE" val="n1-1"/>
  <p:tag name="KSO_WM_UNIT_PRESET_TEXT" val="LOREM IPSUM DOLOR"/>
  <p:tag name="KSO_WM_UNIT_TEXT_FILL_FORE_SCHEMECOLOR_INDEX" val="5"/>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61_3*i*6"/>
  <p:tag name="KSO_WM_TEMPLATE_CATEGORY" val="diagram"/>
  <p:tag name="KSO_WM_TEMPLATE_INDEX" val="61"/>
  <p:tag name="KSO_WM_UNIT_INDEX" val="6"/>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596_5*i*15"/>
  <p:tag name="KSO_WM_TEMPLATE_CATEGORY" val="diagram"/>
  <p:tag name="KSO_WM_TEMPLATE_INDEX" val="596"/>
  <p:tag name="KSO_WM_TAG_VERSION" val="1.0"/>
  <p:tag name="KSO_WM_UNIT_INDEX" val="15"/>
</p:tagLst>
</file>

<file path=ppt/tags/tag10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6"/>
  <p:tag name="KSO_WM_UNIT_TYPE" val="n_i"/>
  <p:tag name="KSO_WM_UNIT_INDEX" val="1_4"/>
  <p:tag name="KSO_WM_UNIT_ID" val="258*n_i*1_4"/>
  <p:tag name="KSO_WM_UNIT_CLEAR" val="1"/>
  <p:tag name="KSO_WM_UNIT_LAYERLEVEL" val="1_1"/>
  <p:tag name="KSO_WM_BEAUTIFY_FLAG" val="#wm#"/>
  <p:tag name="KSO_WM_DIAGRAM_GROUP_CODE" val="n1-1"/>
  <p:tag name="KSO_WM_TAG_VERSION" val="1.0"/>
  <p:tag name="KSO_WM_UNIT_FILL_FORE_SCHEMECOLOR_INDEX" val="9"/>
  <p:tag name="KSO_WM_UNIT_FILL_TYPE" val="1"/>
  <p:tag name="KSO_WM_UNIT_USESOURCEFORMAT_APPLY" val="0"/>
</p:tagLst>
</file>

<file path=ppt/tags/tag10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6"/>
  <p:tag name="KSO_WM_UNIT_TYPE" val="n_h_f"/>
  <p:tag name="KSO_WM_UNIT_INDEX" val="1_2_5"/>
  <p:tag name="KSO_WM_UNIT_ID" val="258*n_h_f*1_2_5"/>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 name="KSO_WM_UNIT_USESOURCEFORMAT_APPLY" val="0"/>
</p:tagLst>
</file>

<file path=ppt/tags/tag10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6"/>
  <p:tag name="KSO_WM_UNIT_TYPE" val="n_i"/>
  <p:tag name="KSO_WM_UNIT_INDEX" val="1_6"/>
  <p:tag name="KSO_WM_UNIT_ID" val="258*n_i*1_6"/>
  <p:tag name="KSO_WM_UNIT_CLEAR" val="1"/>
  <p:tag name="KSO_WM_UNIT_LAYERLEVEL" val="1_1"/>
  <p:tag name="KSO_WM_BEAUTIFY_FLAG" val="#wm#"/>
  <p:tag name="KSO_WM_DIAGRAM_GROUP_CODE" val="n1-1"/>
  <p:tag name="KSO_WM_TAG_VERSION" val="1.0"/>
  <p:tag name="KSO_WM_UNIT_FILL_FORE_SCHEMECOLOR_INDEX" val="8"/>
  <p:tag name="KSO_WM_UNIT_FILL_TYPE" val="1"/>
  <p:tag name="KSO_WM_UNIT_USESOURCEFORMAT_APPLY" val="0"/>
</p:tagLst>
</file>

<file path=ppt/tags/tag10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6"/>
  <p:tag name="KSO_WM_UNIT_TYPE" val="n_h_f"/>
  <p:tag name="KSO_WM_UNIT_INDEX" val="1_2_4"/>
  <p:tag name="KSO_WM_UNIT_ID" val="258*n_h_f*1_2_4"/>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 name="KSO_WM_UNIT_USESOURCEFORMAT_APPLY" val="0"/>
</p:tagLst>
</file>

<file path=ppt/tags/tag10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6"/>
  <p:tag name="KSO_WM_UNIT_TYPE" val="n_i"/>
  <p:tag name="KSO_WM_UNIT_INDEX" val="1_3"/>
  <p:tag name="KSO_WM_UNIT_ID" val="258*n_i*1_3"/>
  <p:tag name="KSO_WM_UNIT_CLEAR" val="1"/>
  <p:tag name="KSO_WM_UNIT_LAYERLEVEL" val="1_1"/>
  <p:tag name="KSO_WM_BEAUTIFY_FLAG" val="#wm#"/>
  <p:tag name="KSO_WM_DIAGRAM_GROUP_CODE" val="n1-1"/>
  <p:tag name="KSO_WM_TAG_VERSION" val="1.0"/>
  <p:tag name="KSO_WM_UNIT_FILL_FORE_SCHEMECOLOR_INDEX" val="7"/>
  <p:tag name="KSO_WM_UNIT_FILL_TYPE" val="1"/>
  <p:tag name="KSO_WM_UNIT_USESOURCEFORMAT_APPLY" val="0"/>
</p:tagLst>
</file>

<file path=ppt/tags/tag10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6"/>
  <p:tag name="KSO_WM_UNIT_TYPE" val="n_h_f"/>
  <p:tag name="KSO_WM_UNIT_INDEX" val="1_2_3"/>
  <p:tag name="KSO_WM_UNIT_ID" val="258*n_h_f*1_2_3"/>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 name="KSO_WM_UNIT_USESOURCEFORMAT_APPLY" val="0"/>
</p:tagLst>
</file>

<file path=ppt/tags/tag10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6"/>
  <p:tag name="KSO_WM_UNIT_TYPE" val="n_i"/>
  <p:tag name="KSO_WM_UNIT_INDEX" val="1_2"/>
  <p:tag name="KSO_WM_UNIT_ID" val="258*n_i*1_2"/>
  <p:tag name="KSO_WM_UNIT_CLEAR" val="1"/>
  <p:tag name="KSO_WM_UNIT_LAYERLEVEL" val="1_1"/>
  <p:tag name="KSO_WM_BEAUTIFY_FLAG" val="#wm#"/>
  <p:tag name="KSO_WM_DIAGRAM_GROUP_CODE" val="n1-1"/>
  <p:tag name="KSO_WM_TAG_VERSION" val="1.0"/>
  <p:tag name="KSO_WM_UNIT_FILL_FORE_SCHEMECOLOR_INDEX" val="6"/>
  <p:tag name="KSO_WM_UNIT_FILL_TYPE" val="1"/>
  <p:tag name="KSO_WM_UNIT_USESOURCEFORMAT_APPLY" val="0"/>
</p:tagLst>
</file>

<file path=ppt/tags/tag10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6"/>
  <p:tag name="KSO_WM_UNIT_TYPE" val="n_h_f"/>
  <p:tag name="KSO_WM_UNIT_INDEX" val="1_2_2"/>
  <p:tag name="KSO_WM_UNIT_ID" val="258*n_h_f*1_2_2"/>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 name="KSO_WM_UNIT_USESOURCEFORMAT_APPLY" val="0"/>
</p:tagLst>
</file>

<file path=ppt/tags/tag10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6"/>
  <p:tag name="KSO_WM_UNIT_TYPE" val="n_h_f"/>
  <p:tag name="KSO_WM_UNIT_INDEX" val="1_2_1"/>
  <p:tag name="KSO_WM_UNIT_ID" val="258*n_h_f*1_2_1"/>
  <p:tag name="KSO_WM_UNIT_CLEAR" val="1"/>
  <p:tag name="KSO_WM_UNIT_LAYERLEVEL" val="1_1_1"/>
  <p:tag name="KSO_WM_UNIT_VALUE" val="12"/>
  <p:tag name="KSO_WM_UNIT_HIGHLIGHT" val="0"/>
  <p:tag name="KSO_WM_UNIT_COMPATIBLE" val="0"/>
  <p:tag name="KSO_WM_UNIT_PRESET_TEXT" val="Lorem ipsum dolor"/>
  <p:tag name="KSO_WM_BEAUTIFY_FLAG" val="#wm#"/>
  <p:tag name="KSO_WM_DIAGRAM_GROUP_CODE" val="n1-1"/>
  <p:tag name="KSO_WM_TAG_VERSION" val="1.0"/>
  <p:tag name="KSO_WM_UNIT_TEXT_FILL_FORE_SCHEMECOLOR_INDEX" val="13"/>
  <p:tag name="KSO_WM_UNIT_TEXT_FILL_TYPE" val="1"/>
  <p:tag name="KSO_WM_UNIT_USESOURCEFORMAT_APPLY" val="0"/>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61_3*i*11"/>
  <p:tag name="KSO_WM_TEMPLATE_CATEGORY" val="diagram"/>
  <p:tag name="KSO_WM_TEMPLATE_INDEX" val="61"/>
  <p:tag name="KSO_WM_UNIT_INDEX" val="11"/>
</p:tagLst>
</file>

<file path=ppt/tags/tag1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6"/>
  <p:tag name="KSO_WM_UNIT_TYPE" val="n_i"/>
  <p:tag name="KSO_WM_UNIT_INDEX" val="1_1"/>
  <p:tag name="KSO_WM_UNIT_ID" val="258*n_i*1_1"/>
  <p:tag name="KSO_WM_UNIT_CLEAR" val="1"/>
  <p:tag name="KSO_WM_UNIT_LAYERLEVEL" val="1_1"/>
  <p:tag name="KSO_WM_BEAUTIFY_FLAG" val="#wm#"/>
  <p:tag name="KSO_WM_DIAGRAM_GROUP_CODE" val="n1-1"/>
  <p:tag name="KSO_WM_TAG_VERSION" val="1.0"/>
  <p:tag name="KSO_WM_UNIT_FILL_FORE_SCHEMECOLOR_INDEX" val="5"/>
  <p:tag name="KSO_WM_UNIT_FILL_TYPE" val="1"/>
  <p:tag name="KSO_WM_UNIT_USESOURCEFORMAT_APPLY" val="0"/>
</p:tagLst>
</file>

<file path=ppt/tags/tag11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24"/>
  <p:tag name="KSO_WM_UNIT_TYPE" val="n_h_f"/>
  <p:tag name="KSO_WM_UNIT_INDEX" val="1_1_1"/>
  <p:tag name="KSO_WM_UNIT_ID" val="256*n_h_f*1_1_1"/>
  <p:tag name="KSO_WM_UNIT_CLEAR" val="1"/>
  <p:tag name="KSO_WM_UNIT_LAYERLEVEL" val="1_1_1"/>
  <p:tag name="KSO_WM_UNIT_VALUE" val="35"/>
  <p:tag name="KSO_WM_UNIT_HIGHLIGHT" val="0"/>
  <p:tag name="KSO_WM_UNIT_COMPATIBLE" val="0"/>
  <p:tag name="KSO_WM_UNIT_PRESET_TEXT" val="LOREM &#10;IPSUM "/>
  <p:tag name="KSO_WM_BEAUTIFY_FLAG" val="#wm#"/>
  <p:tag name="KSO_WM_DIAGRAM_GROUP_CODE" val="n1-1"/>
  <p:tag name="KSO_WM_UNIT_FILL_FORE_SCHEMECOLOR_INDEX" val="5"/>
  <p:tag name="KSO_WM_UNIT_FILL_TYPE" val="1"/>
  <p:tag name="KSO_WM_UNIT_TEXT_FILL_FORE_SCHEMECOLOR_INDEX" val="13"/>
  <p:tag name="KSO_WM_UNIT_TEXT_FILL_TYPE" val="1"/>
  <p:tag name="KSO_WM_UNIT_USESOURCEFORMAT_APPLY" val="0"/>
</p:tagLst>
</file>

<file path=ppt/tags/tag1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524_1*i*2"/>
  <p:tag name="KSO_WM_TEMPLATE_CATEGORY" val="diagram"/>
  <p:tag name="KSO_WM_TEMPLATE_INDEX" val="524"/>
  <p:tag name="KSO_WM_UNIT_INDEX" val="2"/>
</p:tagLst>
</file>

<file path=ppt/tags/tag1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524_1*i*7"/>
  <p:tag name="KSO_WM_TEMPLATE_CATEGORY" val="diagram"/>
  <p:tag name="KSO_WM_TEMPLATE_INDEX" val="524"/>
  <p:tag name="KSO_WM_UNIT_INDEX" val="7"/>
</p:tagLst>
</file>

<file path=ppt/tags/tag1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524_1*i*12"/>
  <p:tag name="KSO_WM_TEMPLATE_CATEGORY" val="diagram"/>
  <p:tag name="KSO_WM_TEMPLATE_INDEX" val="524"/>
  <p:tag name="KSO_WM_UNIT_INDEX" val="12"/>
</p:tagLst>
</file>

<file path=ppt/tags/tag1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524_1*i*17"/>
  <p:tag name="KSO_WM_TEMPLATE_CATEGORY" val="diagram"/>
  <p:tag name="KSO_WM_TEMPLATE_INDEX" val="524"/>
  <p:tag name="KSO_WM_UNIT_INDEX" val="17"/>
</p:tagLst>
</file>

<file path=ppt/tags/tag1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524_1*i*22"/>
  <p:tag name="KSO_WM_TEMPLATE_CATEGORY" val="diagram"/>
  <p:tag name="KSO_WM_TEMPLATE_INDEX" val="524"/>
  <p:tag name="KSO_WM_UNIT_INDEX" val="22"/>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524_1*i*27"/>
  <p:tag name="KSO_WM_TEMPLATE_CATEGORY" val="diagram"/>
  <p:tag name="KSO_WM_TEMPLATE_INDEX" val="524"/>
  <p:tag name="KSO_WM_UNIT_INDEX" val="27"/>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24"/>
  <p:tag name="KSO_WM_UNIT_TYPE" val="n_i"/>
  <p:tag name="KSO_WM_UNIT_INDEX" val="1_6"/>
  <p:tag name="KSO_WM_UNIT_ID" val="256*n_i*1_6"/>
  <p:tag name="KSO_WM_UNIT_CLEAR" val="1"/>
  <p:tag name="KSO_WM_UNIT_LAYERLEVEL" val="1_1"/>
  <p:tag name="KSO_WM_BEAUTIFY_FLAG" val="#wm#"/>
  <p:tag name="KSO_WM_DIAGRAM_GROUP_CODE" val="n1-1"/>
  <p:tag name="KSO_WM_UNIT_FILL_FORE_SCHEMECOLOR_INDEX" val="5"/>
  <p:tag name="KSO_WM_UNIT_FILL_TYPE" val="1"/>
  <p:tag name="KSO_WM_UNIT_TEXT_FILL_FORE_SCHEMECOLOR_INDEX" val="14"/>
  <p:tag name="KSO_WM_UNIT_TEXT_FILL_TYPE" val="1"/>
  <p:tag name="KSO_WM_UNIT_USESOURCEFORMAT_APPLY" val="0"/>
</p:tagLst>
</file>

<file path=ppt/tags/tag11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24"/>
  <p:tag name="KSO_WM_UNIT_TYPE" val="n_h_f"/>
  <p:tag name="KSO_WM_UNIT_INDEX" val="1_2_6"/>
  <p:tag name="KSO_WM_UNIT_ID" val="256*n_h_f*1_2_6"/>
  <p:tag name="KSO_WM_UNIT_CLEAR" val="1"/>
  <p:tag name="KSO_WM_UNIT_LAYERLEVEL" val="1_1_1"/>
  <p:tag name="KSO_WM_UNIT_VALUE" val="15"/>
  <p:tag name="KSO_WM_UNIT_HIGHLIGHT" val="0"/>
  <p:tag name="KSO_WM_UNIT_COMPATIBLE" val="0"/>
  <p:tag name="KSO_WM_UNIT_PRESET_TEXT" val="LOREM IPSUM DOLOR SIT AMET"/>
  <p:tag name="KSO_WM_BEAUTIFY_FLAG" val="#wm#"/>
  <p:tag name="KSO_WM_DIAGRAM_GROUP_CODE" val="n1-1"/>
  <p:tag name="KSO_WM_UNIT_TEXT_FILL_FORE_SCHEMECOLOR_INDEX" val="13"/>
  <p:tag name="KSO_WM_UNIT_TEXT_FILL_TYPE" val="1"/>
  <p:tag name="KSO_WM_UNIT_USESOURCEFORMAT_APPLY" val="0"/>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
  <p:tag name="KSO_WM_UNIT_TYPE" val="m_h_f"/>
  <p:tag name="KSO_WM_UNIT_INDEX" val="1_3_1"/>
  <p:tag name="KSO_WM_UNIT_ID" val="diagram61_3*m_h_f*1_3_1"/>
  <p:tag name="KSO_WM_UNIT_CLEAR" val="1"/>
  <p:tag name="KSO_WM_UNIT_LAYERLEVEL" val="1_1_1"/>
  <p:tag name="KSO_WM_UNIT_VALUE" val="38"/>
  <p:tag name="KSO_WM_UNIT_HIGHLIGHT" val="0"/>
  <p:tag name="KSO_WM_UNIT_COMPATIBLE" val="0"/>
  <p:tag name="KSO_WM_UNIT_PRESET_TEXT_INDEX" val="4"/>
  <p:tag name="KSO_WM_UNIT_PRESET_TEXT_LEN" val="80"/>
  <p:tag name="KSO_WM_DIAGRAM_GROUP_CODE" val="m1-1"/>
  <p:tag name="KSO_WM_UNIT_TEXT_FILL_FORE_SCHEMECOLOR_INDEX" val="5"/>
  <p:tag name="KSO_WM_UNIT_TEXT_FILL_TYPE" val="1"/>
  <p:tag name="KSO_WM_UNIT_USESOURCEFORMAT_APPLY" val="0"/>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24"/>
  <p:tag name="KSO_WM_UNIT_TYPE" val="n_i"/>
  <p:tag name="KSO_WM_UNIT_INDEX" val="1_5"/>
  <p:tag name="KSO_WM_UNIT_ID" val="256*n_i*1_5"/>
  <p:tag name="KSO_WM_UNIT_CLEAR" val="1"/>
  <p:tag name="KSO_WM_UNIT_LAYERLEVEL" val="1_1"/>
  <p:tag name="KSO_WM_BEAUTIFY_FLAG" val="#wm#"/>
  <p:tag name="KSO_WM_DIAGRAM_GROUP_CODE" val="n1-1"/>
  <p:tag name="KSO_WM_UNIT_FILL_FORE_SCHEMECOLOR_INDEX" val="5"/>
  <p:tag name="KSO_WM_UNIT_FILL_TYPE" val="1"/>
  <p:tag name="KSO_WM_UNIT_TEXT_FILL_FORE_SCHEMECOLOR_INDEX" val="14"/>
  <p:tag name="KSO_WM_UNIT_TEXT_FILL_TYPE" val="1"/>
  <p:tag name="KSO_WM_UNIT_USESOURCEFORMAT_APPLY" val="0"/>
</p:tagLst>
</file>

<file path=ppt/tags/tag12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24"/>
  <p:tag name="KSO_WM_UNIT_TYPE" val="n_h_f"/>
  <p:tag name="KSO_WM_UNIT_INDEX" val="1_2_5"/>
  <p:tag name="KSO_WM_UNIT_ID" val="256*n_h_f*1_2_5"/>
  <p:tag name="KSO_WM_UNIT_CLEAR" val="1"/>
  <p:tag name="KSO_WM_UNIT_LAYERLEVEL" val="1_1_1"/>
  <p:tag name="KSO_WM_UNIT_VALUE" val="15"/>
  <p:tag name="KSO_WM_UNIT_HIGHLIGHT" val="0"/>
  <p:tag name="KSO_WM_UNIT_COMPATIBLE" val="0"/>
  <p:tag name="KSO_WM_UNIT_PRESET_TEXT" val="LOREM IPSUM DOLOR SIT AMET"/>
  <p:tag name="KSO_WM_BEAUTIFY_FLAG" val="#wm#"/>
  <p:tag name="KSO_WM_DIAGRAM_GROUP_CODE" val="n1-1"/>
  <p:tag name="KSO_WM_UNIT_TEXT_FILL_FORE_SCHEMECOLOR_INDEX" val="13"/>
  <p:tag name="KSO_WM_UNIT_TEXT_FILL_TYPE" val="1"/>
  <p:tag name="KSO_WM_UNIT_USESOURCEFORMAT_APPLY" val="0"/>
</p:tagLst>
</file>

<file path=ppt/tags/tag12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24"/>
  <p:tag name="KSO_WM_UNIT_TYPE" val="n_i"/>
  <p:tag name="KSO_WM_UNIT_INDEX" val="1_4"/>
  <p:tag name="KSO_WM_UNIT_ID" val="256*n_i*1_4"/>
  <p:tag name="KSO_WM_UNIT_CLEAR" val="1"/>
  <p:tag name="KSO_WM_UNIT_LAYERLEVEL" val="1_1"/>
  <p:tag name="KSO_WM_BEAUTIFY_FLAG" val="#wm#"/>
  <p:tag name="KSO_WM_DIAGRAM_GROUP_CODE" val="n1-1"/>
  <p:tag name="KSO_WM_UNIT_FILL_FORE_SCHEMECOLOR_INDEX" val="5"/>
  <p:tag name="KSO_WM_UNIT_FILL_TYPE" val="1"/>
  <p:tag name="KSO_WM_UNIT_TEXT_FILL_FORE_SCHEMECOLOR_INDEX" val="14"/>
  <p:tag name="KSO_WM_UNIT_TEXT_FILL_TYPE" val="1"/>
  <p:tag name="KSO_WM_UNIT_USESOURCEFORMAT_APPLY" val="0"/>
</p:tagLst>
</file>

<file path=ppt/tags/tag12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24"/>
  <p:tag name="KSO_WM_UNIT_TYPE" val="n_h_f"/>
  <p:tag name="KSO_WM_UNIT_INDEX" val="1_2_4"/>
  <p:tag name="KSO_WM_UNIT_ID" val="256*n_h_f*1_2_4"/>
  <p:tag name="KSO_WM_UNIT_CLEAR" val="1"/>
  <p:tag name="KSO_WM_UNIT_LAYERLEVEL" val="1_1_1"/>
  <p:tag name="KSO_WM_UNIT_VALUE" val="15"/>
  <p:tag name="KSO_WM_UNIT_HIGHLIGHT" val="0"/>
  <p:tag name="KSO_WM_UNIT_COMPATIBLE" val="0"/>
  <p:tag name="KSO_WM_UNIT_PRESET_TEXT" val="LOREM IPSUM DOLOR SIT AMET"/>
  <p:tag name="KSO_WM_BEAUTIFY_FLAG" val="#wm#"/>
  <p:tag name="KSO_WM_DIAGRAM_GROUP_CODE" val="n1-1"/>
  <p:tag name="KSO_WM_UNIT_TEXT_FILL_FORE_SCHEMECOLOR_INDEX" val="13"/>
  <p:tag name="KSO_WM_UNIT_TEXT_FILL_TYPE" val="1"/>
  <p:tag name="KSO_WM_UNIT_USESOURCEFORMAT_APPLY" val="0"/>
</p:tagLst>
</file>

<file path=ppt/tags/tag12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24"/>
  <p:tag name="KSO_WM_UNIT_TYPE" val="n_i"/>
  <p:tag name="KSO_WM_UNIT_INDEX" val="1_3"/>
  <p:tag name="KSO_WM_UNIT_ID" val="256*n_i*1_3"/>
  <p:tag name="KSO_WM_UNIT_CLEAR" val="1"/>
  <p:tag name="KSO_WM_UNIT_LAYERLEVEL" val="1_1"/>
  <p:tag name="KSO_WM_BEAUTIFY_FLAG" val="#wm#"/>
  <p:tag name="KSO_WM_DIAGRAM_GROUP_CODE" val="n1-1"/>
  <p:tag name="KSO_WM_UNIT_FILL_FORE_SCHEMECOLOR_INDEX" val="5"/>
  <p:tag name="KSO_WM_UNIT_FILL_TYPE" val="1"/>
  <p:tag name="KSO_WM_UNIT_TEXT_FILL_FORE_SCHEMECOLOR_INDEX" val="14"/>
  <p:tag name="KSO_WM_UNIT_TEXT_FILL_TYPE" val="1"/>
  <p:tag name="KSO_WM_UNIT_USESOURCEFORMAT_APPLY" val="0"/>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24"/>
  <p:tag name="KSO_WM_UNIT_TYPE" val="n_h_f"/>
  <p:tag name="KSO_WM_UNIT_INDEX" val="1_2_3"/>
  <p:tag name="KSO_WM_UNIT_ID" val="256*n_h_f*1_2_3"/>
  <p:tag name="KSO_WM_UNIT_CLEAR" val="1"/>
  <p:tag name="KSO_WM_UNIT_LAYERLEVEL" val="1_1_1"/>
  <p:tag name="KSO_WM_UNIT_VALUE" val="15"/>
  <p:tag name="KSO_WM_UNIT_HIGHLIGHT" val="0"/>
  <p:tag name="KSO_WM_UNIT_COMPATIBLE" val="0"/>
  <p:tag name="KSO_WM_UNIT_PRESET_TEXT" val="LOREM IPSUM DOLOR SIT AMET"/>
  <p:tag name="KSO_WM_BEAUTIFY_FLAG" val="#wm#"/>
  <p:tag name="KSO_WM_DIAGRAM_GROUP_CODE" val="n1-1"/>
  <p:tag name="KSO_WM_UNIT_TEXT_FILL_FORE_SCHEMECOLOR_INDEX" val="13"/>
  <p:tag name="KSO_WM_UNIT_TEXT_FILL_TYPE" val="1"/>
  <p:tag name="KSO_WM_UNIT_USESOURCEFORMAT_APPLY" val="0"/>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24"/>
  <p:tag name="KSO_WM_UNIT_TYPE" val="n_i"/>
  <p:tag name="KSO_WM_UNIT_INDEX" val="1_2"/>
  <p:tag name="KSO_WM_UNIT_ID" val="256*n_i*1_2"/>
  <p:tag name="KSO_WM_UNIT_CLEAR" val="1"/>
  <p:tag name="KSO_WM_UNIT_LAYERLEVEL" val="1_1"/>
  <p:tag name="KSO_WM_BEAUTIFY_FLAG" val="#wm#"/>
  <p:tag name="KSO_WM_DIAGRAM_GROUP_CODE" val="n1-1"/>
  <p:tag name="KSO_WM_UNIT_FILL_FORE_SCHEMECOLOR_INDEX" val="5"/>
  <p:tag name="KSO_WM_UNIT_FILL_TYPE" val="1"/>
  <p:tag name="KSO_WM_UNIT_TEXT_FILL_FORE_SCHEMECOLOR_INDEX" val="14"/>
  <p:tag name="KSO_WM_UNIT_TEXT_FILL_TYPE" val="1"/>
  <p:tag name="KSO_WM_UNIT_USESOURCEFORMAT_APPLY" val="0"/>
</p:tagLst>
</file>

<file path=ppt/tags/tag12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24"/>
  <p:tag name="KSO_WM_UNIT_TYPE" val="n_h_f"/>
  <p:tag name="KSO_WM_UNIT_INDEX" val="1_2_2"/>
  <p:tag name="KSO_WM_UNIT_ID" val="256*n_h_f*1_2_2"/>
  <p:tag name="KSO_WM_UNIT_CLEAR" val="1"/>
  <p:tag name="KSO_WM_UNIT_LAYERLEVEL" val="1_1_1"/>
  <p:tag name="KSO_WM_UNIT_VALUE" val="15"/>
  <p:tag name="KSO_WM_UNIT_HIGHLIGHT" val="0"/>
  <p:tag name="KSO_WM_UNIT_COMPATIBLE" val="0"/>
  <p:tag name="KSO_WM_UNIT_PRESET_TEXT" val="LOREM IPSUM DOLOR SIT AMET"/>
  <p:tag name="KSO_WM_BEAUTIFY_FLAG" val="#wm#"/>
  <p:tag name="KSO_WM_DIAGRAM_GROUP_CODE" val="n1-1"/>
  <p:tag name="KSO_WM_UNIT_TEXT_FILL_FORE_SCHEMECOLOR_INDEX" val="13"/>
  <p:tag name="KSO_WM_UNIT_TEXT_FILL_TYPE" val="1"/>
  <p:tag name="KSO_WM_UNIT_USESOURCEFORMAT_APPLY" val="0"/>
</p:tagLst>
</file>

<file path=ppt/tags/tag12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24"/>
  <p:tag name="KSO_WM_UNIT_TYPE" val="n_i"/>
  <p:tag name="KSO_WM_UNIT_INDEX" val="1_1"/>
  <p:tag name="KSO_WM_UNIT_ID" val="256*n_i*1_1"/>
  <p:tag name="KSO_WM_UNIT_CLEAR" val="1"/>
  <p:tag name="KSO_WM_UNIT_LAYERLEVEL" val="1_1"/>
  <p:tag name="KSO_WM_BEAUTIFY_FLAG" val="#wm#"/>
  <p:tag name="KSO_WM_DIAGRAM_GROUP_CODE" val="n1-1"/>
  <p:tag name="KSO_WM_UNIT_FILL_FORE_SCHEMECOLOR_INDEX" val="5"/>
  <p:tag name="KSO_WM_UNIT_FILL_TYPE" val="1"/>
  <p:tag name="KSO_WM_UNIT_TEXT_FILL_FORE_SCHEMECOLOR_INDEX" val="14"/>
  <p:tag name="KSO_WM_UNIT_TEXT_FILL_TYPE" val="1"/>
  <p:tag name="KSO_WM_UNIT_USESOURCEFORMAT_APPLY" val="0"/>
</p:tagLst>
</file>

<file path=ppt/tags/tag12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524"/>
  <p:tag name="KSO_WM_UNIT_TYPE" val="n_h_f"/>
  <p:tag name="KSO_WM_UNIT_INDEX" val="1_2_1"/>
  <p:tag name="KSO_WM_UNIT_ID" val="256*n_h_f*1_2_1"/>
  <p:tag name="KSO_WM_UNIT_CLEAR" val="1"/>
  <p:tag name="KSO_WM_UNIT_LAYERLEVEL" val="1_1_1"/>
  <p:tag name="KSO_WM_UNIT_VALUE" val="15"/>
  <p:tag name="KSO_WM_UNIT_HIGHLIGHT" val="0"/>
  <p:tag name="KSO_WM_UNIT_COMPATIBLE" val="0"/>
  <p:tag name="KSO_WM_UNIT_PRESET_TEXT" val="LOREM IPSUM DOLOR SIT AMET"/>
  <p:tag name="KSO_WM_BEAUTIFY_FLAG" val="#wm#"/>
  <p:tag name="KSO_WM_DIAGRAM_GROUP_CODE" val="n1-1"/>
  <p:tag name="KSO_WM_UNIT_TEXT_FILL_FORE_SCHEMECOLOR_INDEX" val="13"/>
  <p:tag name="KSO_WM_UNIT_TEXT_FILL_TYPE" val="1"/>
  <p:tag name="KSO_WM_UNIT_USESOURCEFORMAT_APPLY" val="0"/>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
  <p:tag name="KSO_WM_UNIT_TYPE" val="m_i"/>
  <p:tag name="KSO_WM_UNIT_INDEX" val="1_4"/>
  <p:tag name="KSO_WM_UNIT_ID" val="diagram61_3*m_i*1_4"/>
  <p:tag name="KSO_WM_UNIT_CLEAR" val="1"/>
  <p:tag name="KSO_WM_UNIT_LAYERLEVEL" val="1_1"/>
  <p:tag name="KSO_WM_DIAGRAM_GROUP_CODE" val="m1-1"/>
  <p:tag name="KSO_WM_UNIT_FILL_FORE_SCHEMECOLOR_INDEX" val="5"/>
  <p:tag name="KSO_WM_UNIT_FILL_TYPE" val="1"/>
  <p:tag name="KSO_WM_UNIT_USESOURCEFORMAT_APPLY" val="0"/>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3"/>
  <p:tag name="KSO_WM_UNIT_TYPE" val="n_h_f"/>
  <p:tag name="KSO_WM_UNIT_INDEX" val="1_1_1"/>
  <p:tag name="KSO_WM_UNIT_ID" val="diagram3_4*n_h_f*1_1_1"/>
  <p:tag name="KSO_WM_UNIT_CLEAR" val="1"/>
  <p:tag name="KSO_WM_UNIT_LAYERLEVEL" val="1_1_1"/>
  <p:tag name="KSO_WM_UNIT_VALUE" val="42"/>
  <p:tag name="KSO_WM_UNIT_HIGHLIGHT" val="0"/>
  <p:tag name="KSO_WM_UNIT_COMPATIBLE" val="0"/>
  <p:tag name="KSO_WM_DIAGRAM_GROUP_CODE" val="n1-1"/>
  <p:tag name="KSO_WM_UNIT_PRESET_TEXT" val="LOREM IPSUM"/>
  <p:tag name="KSO_WM_UNIT_FILL_FORE_SCHEMECOLOR_INDEX" val="5"/>
  <p:tag name="KSO_WM_UNIT_FILL_TYPE" val="1"/>
  <p:tag name="KSO_WM_UNIT_TEXT_FILL_FORE_SCHEMECOLOR_INDEX" val="14"/>
  <p:tag name="KSO_WM_UNIT_TEXT_FILL_TYPE" val="1"/>
  <p:tag name="KSO_WM_UNIT_USESOURCEFORMAT_APPLY" val="0"/>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3_4*i*1"/>
  <p:tag name="KSO_WM_TEMPLATE_CATEGORY" val="diagram"/>
  <p:tag name="KSO_WM_TEMPLATE_INDEX" val="3"/>
  <p:tag name="KSO_WM_UNIT_INDEX" val="1"/>
</p:tagLst>
</file>

<file path=ppt/tags/tag1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3_4*i*6"/>
  <p:tag name="KSO_WM_TEMPLATE_CATEGORY" val="diagram"/>
  <p:tag name="KSO_WM_TEMPLATE_INDEX" val="3"/>
  <p:tag name="KSO_WM_UNIT_INDEX" val="6"/>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3_4*i*11"/>
  <p:tag name="KSO_WM_TEMPLATE_CATEGORY" val="diagram"/>
  <p:tag name="KSO_WM_TEMPLATE_INDEX" val="3"/>
  <p:tag name="KSO_WM_UNIT_INDEX" val="11"/>
</p:tagLst>
</file>

<file path=ppt/tags/tag1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3_4*i*16"/>
  <p:tag name="KSO_WM_TEMPLATE_CATEGORY" val="diagram"/>
  <p:tag name="KSO_WM_TEMPLATE_INDEX" val="3"/>
  <p:tag name="KSO_WM_UNIT_INDEX" val="16"/>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3"/>
  <p:tag name="KSO_WM_UNIT_TYPE" val="n_i"/>
  <p:tag name="KSO_WM_UNIT_INDEX" val="1_4"/>
  <p:tag name="KSO_WM_UNIT_ID" val="diagram3_4*n_i*1_4"/>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 name="KSO_WM_UNIT_USESOURCEFORMAT_APPLY" val="0"/>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3"/>
  <p:tag name="KSO_WM_UNIT_TYPE" val="n_h_f"/>
  <p:tag name="KSO_WM_UNIT_INDEX" val="1_2_4"/>
  <p:tag name="KSO_WM_UNIT_ID" val="diagram3_4*n_h_f*1_2_4"/>
  <p:tag name="KSO_WM_UNIT_CLEAR" val="1"/>
  <p:tag name="KSO_WM_UNIT_LAYERLEVEL" val="1_1_1"/>
  <p:tag name="KSO_WM_UNIT_VALUE" val="14"/>
  <p:tag name="KSO_WM_UNIT_HIGHLIGHT" val="0"/>
  <p:tag name="KSO_WM_UNIT_COMPATIBLE" val="0"/>
  <p:tag name="KSO_WM_DIAGRAM_GROUP_CODE" val="n1-1"/>
  <p:tag name="KSO_WM_UNIT_PRESET_TEXT" val="LOREM IPSUM DOLOR SIT"/>
  <p:tag name="KSO_WM_UNIT_TEXT_FILL_FORE_SCHEMECOLOR_INDEX" val="5"/>
  <p:tag name="KSO_WM_UNIT_TEXT_FILL_TYPE" val="1"/>
  <p:tag name="KSO_WM_UNIT_USESOURCEFORMAT_APPLY" val="0"/>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3"/>
  <p:tag name="KSO_WM_UNIT_TYPE" val="n_h_f"/>
  <p:tag name="KSO_WM_UNIT_INDEX" val="1_2_3"/>
  <p:tag name="KSO_WM_UNIT_ID" val="diagram3_4*n_h_f*1_2_3"/>
  <p:tag name="KSO_WM_UNIT_CLEAR" val="1"/>
  <p:tag name="KSO_WM_UNIT_LAYERLEVEL" val="1_1_1"/>
  <p:tag name="KSO_WM_UNIT_VALUE" val="14"/>
  <p:tag name="KSO_WM_UNIT_HIGHLIGHT" val="0"/>
  <p:tag name="KSO_WM_UNIT_COMPATIBLE" val="0"/>
  <p:tag name="KSO_WM_DIAGRAM_GROUP_CODE" val="n1-1"/>
  <p:tag name="KSO_WM_UNIT_PRESET_TEXT" val="LOREM IPSUM DOLOR SIT"/>
  <p:tag name="KSO_WM_UNIT_TEXT_FILL_FORE_SCHEMECOLOR_INDEX" val="5"/>
  <p:tag name="KSO_WM_UNIT_TEXT_FILL_TYPE" val="1"/>
  <p:tag name="KSO_WM_UNIT_USESOURCEFORMAT_APPLY" val="0"/>
</p:tagLst>
</file>

<file path=ppt/tags/tag1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3"/>
  <p:tag name="KSO_WM_UNIT_TYPE" val="n_i"/>
  <p:tag name="KSO_WM_UNIT_INDEX" val="1_3"/>
  <p:tag name="KSO_WM_UNIT_ID" val="diagram3_4*n_i*1_3"/>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 name="KSO_WM_UNIT_USESOURCEFORMAT_APPLY" val="0"/>
</p:tagLst>
</file>

<file path=ppt/tags/tag1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3"/>
  <p:tag name="KSO_WM_UNIT_TYPE" val="n_h_f"/>
  <p:tag name="KSO_WM_UNIT_INDEX" val="1_2_2"/>
  <p:tag name="KSO_WM_UNIT_ID" val="diagram3_4*n_h_f*1_2_2"/>
  <p:tag name="KSO_WM_UNIT_CLEAR" val="1"/>
  <p:tag name="KSO_WM_UNIT_LAYERLEVEL" val="1_1_1"/>
  <p:tag name="KSO_WM_UNIT_VALUE" val="14"/>
  <p:tag name="KSO_WM_UNIT_HIGHLIGHT" val="0"/>
  <p:tag name="KSO_WM_UNIT_COMPATIBLE" val="0"/>
  <p:tag name="KSO_WM_DIAGRAM_GROUP_CODE" val="n1-1"/>
  <p:tag name="KSO_WM_UNIT_PRESET_TEXT" val="LOREM IPSUM DOLOR SIT"/>
  <p:tag name="KSO_WM_UNIT_TEXT_FILL_FORE_SCHEMECOLOR_INDEX" val="5"/>
  <p:tag name="KSO_WM_UNIT_TEXT_FILL_TYPE" val="1"/>
  <p:tag name="KSO_WM_UNIT_USESOURCEFORMAT_APPLY" val="0"/>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
  <p:tag name="KSO_WM_UNIT_TYPE" val="m_h_f"/>
  <p:tag name="KSO_WM_UNIT_INDEX" val="1_2_1"/>
  <p:tag name="KSO_WM_UNIT_ID" val="diagram61_3*m_h_f*1_2_1"/>
  <p:tag name="KSO_WM_UNIT_CLEAR" val="1"/>
  <p:tag name="KSO_WM_UNIT_LAYERLEVEL" val="1_1_1"/>
  <p:tag name="KSO_WM_UNIT_VALUE" val="38"/>
  <p:tag name="KSO_WM_UNIT_HIGHLIGHT" val="0"/>
  <p:tag name="KSO_WM_UNIT_COMPATIBLE" val="0"/>
  <p:tag name="KSO_WM_UNIT_PRESET_TEXT_INDEX" val="4"/>
  <p:tag name="KSO_WM_UNIT_PRESET_TEXT_LEN" val="80"/>
  <p:tag name="KSO_WM_DIAGRAM_GROUP_CODE" val="m1-1"/>
  <p:tag name="KSO_WM_UNIT_TEXT_FILL_FORE_SCHEMECOLOR_INDEX" val="6"/>
  <p:tag name="KSO_WM_UNIT_TEXT_FILL_TYPE" val="1"/>
  <p:tag name="KSO_WM_UNIT_USESOURCEFORMAT_APPLY" val="0"/>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3"/>
  <p:tag name="KSO_WM_UNIT_TYPE" val="n_i"/>
  <p:tag name="KSO_WM_UNIT_INDEX" val="1_2"/>
  <p:tag name="KSO_WM_UNIT_ID" val="diagram3_4*n_i*1_2"/>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 name="KSO_WM_UNIT_USESOURCEFORMAT_APPLY" val="0"/>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3"/>
  <p:tag name="KSO_WM_UNIT_TYPE" val="n_h_f"/>
  <p:tag name="KSO_WM_UNIT_INDEX" val="1_2_1"/>
  <p:tag name="KSO_WM_UNIT_ID" val="diagram3_4*n_h_f*1_2_1"/>
  <p:tag name="KSO_WM_UNIT_CLEAR" val="1"/>
  <p:tag name="KSO_WM_UNIT_LAYERLEVEL" val="1_1_1"/>
  <p:tag name="KSO_WM_UNIT_VALUE" val="14"/>
  <p:tag name="KSO_WM_UNIT_HIGHLIGHT" val="0"/>
  <p:tag name="KSO_WM_UNIT_COMPATIBLE" val="0"/>
  <p:tag name="KSO_WM_DIAGRAM_GROUP_CODE" val="n1-1"/>
  <p:tag name="KSO_WM_UNIT_PRESET_TEXT" val="LOREM IPSUM DOLOR SIT"/>
  <p:tag name="KSO_WM_UNIT_TEXT_FILL_FORE_SCHEMECOLOR_INDEX" val="5"/>
  <p:tag name="KSO_WM_UNIT_TEXT_FILL_TYPE" val="1"/>
  <p:tag name="KSO_WM_UNIT_USESOURCEFORMAT_APPLY" val="0"/>
</p:tagLst>
</file>

<file path=ppt/tags/tag1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3"/>
  <p:tag name="KSO_WM_UNIT_TYPE" val="n_i"/>
  <p:tag name="KSO_WM_UNIT_INDEX" val="1_1"/>
  <p:tag name="KSO_WM_UNIT_ID" val="diagram3_4*n_i*1_1"/>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 name="KSO_WM_UNIT_USESOURCEFORMAT_APPLY" val="0"/>
</p:tagLst>
</file>

<file path=ppt/tags/tag1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336"/>
  <p:tag name="KSO_WM_UNIT_TYPE" val="l_h_f"/>
  <p:tag name="KSO_WM_UNIT_INDEX" val="1_1_1"/>
  <p:tag name="KSO_WM_UNIT_ID" val="258*l_h_f*1_1_1"/>
  <p:tag name="KSO_WM_UNIT_CLEAR" val="1"/>
  <p:tag name="KSO_WM_UNIT_LAYERLEVEL" val="1_1_1"/>
  <p:tag name="KSO_WM_UNIT_VALUE" val="42"/>
  <p:tag name="KSO_WM_UNIT_HIGHLIGHT" val="0"/>
  <p:tag name="KSO_WM_UNIT_COMPATIBLE" val="0"/>
  <p:tag name="KSO_WM_BEAUTIFY_FLAG" val="#wm#"/>
  <p:tag name="KSO_WM_UNIT_PRESET_TEXT_INDEX" val="4"/>
  <p:tag name="KSO_WM_UNIT_PRESET_TEXT_LEN" val="56"/>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336"/>
  <p:tag name="KSO_WM_UNIT_TYPE" val="l_h_f"/>
  <p:tag name="KSO_WM_UNIT_INDEX" val="1_3_1"/>
  <p:tag name="KSO_WM_UNIT_ID" val="258*l_h_f*1_3_1"/>
  <p:tag name="KSO_WM_UNIT_CLEAR" val="1"/>
  <p:tag name="KSO_WM_UNIT_LAYERLEVEL" val="1_1_1"/>
  <p:tag name="KSO_WM_UNIT_VALUE" val="42"/>
  <p:tag name="KSO_WM_UNIT_HIGHLIGHT" val="0"/>
  <p:tag name="KSO_WM_UNIT_COMPATIBLE" val="0"/>
  <p:tag name="KSO_WM_BEAUTIFY_FLAG" val="#wm#"/>
  <p:tag name="KSO_WM_UNIT_PRESET_TEXT_INDEX" val="4"/>
  <p:tag name="KSO_WM_UNIT_PRESET_TEXT_LEN" val="56"/>
  <p:tag name="KSO_WM_DIAGRAM_GROUP_CODE" val="l1-1"/>
  <p:tag name="KSO_WM_TAG_VERSION" val="1.0"/>
  <p:tag name="KSO_WM_UNIT_FILL_FORE_SCHEMECOLOR_INDEX" val="7"/>
  <p:tag name="KSO_WM_UNIT_FILL_TYPE" val="1"/>
  <p:tag name="KSO_WM_UNIT_TEXT_FILL_FORE_SCHEMECOLOR_INDEX" val="14"/>
  <p:tag name="KSO_WM_UNIT_TEXT_FILL_TYPE" val="1"/>
  <p:tag name="KSO_WM_UNIT_USESOURCEFORMAT_APPLY" val="0"/>
</p:tagLst>
</file>

<file path=ppt/tags/tag1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336"/>
  <p:tag name="KSO_WM_UNIT_TYPE" val="l_h_f"/>
  <p:tag name="KSO_WM_UNIT_INDEX" val="1_4_1"/>
  <p:tag name="KSO_WM_UNIT_ID" val="258*l_h_f*1_4_1"/>
  <p:tag name="KSO_WM_UNIT_CLEAR" val="1"/>
  <p:tag name="KSO_WM_UNIT_LAYERLEVEL" val="1_1_1"/>
  <p:tag name="KSO_WM_UNIT_VALUE" val="42"/>
  <p:tag name="KSO_WM_UNIT_HIGHLIGHT" val="0"/>
  <p:tag name="KSO_WM_UNIT_COMPATIBLE" val="0"/>
  <p:tag name="KSO_WM_BEAUTIFY_FLAG" val="#wm#"/>
  <p:tag name="KSO_WM_UNIT_PRESET_TEXT_INDEX" val="4"/>
  <p:tag name="KSO_WM_UNIT_PRESET_TEXT_LEN" val="56"/>
  <p:tag name="KSO_WM_DIAGRAM_GROUP_CODE" val="l1-1"/>
  <p:tag name="KSO_WM_TAG_VERSION" val="1.0"/>
  <p:tag name="KSO_WM_UNIT_FILL_FORE_SCHEMECOLOR_INDEX" val="8"/>
  <p:tag name="KSO_WM_UNIT_FILL_TYPE" val="1"/>
  <p:tag name="KSO_WM_UNIT_TEXT_FILL_FORE_SCHEMECOLOR_INDEX" val="14"/>
  <p:tag name="KSO_WM_UNIT_TEXT_FILL_TYPE" val="1"/>
  <p:tag name="KSO_WM_UNIT_USESOURCEFORMAT_APPLY" val="0"/>
</p:tagLst>
</file>

<file path=ppt/tags/tag1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336"/>
  <p:tag name="KSO_WM_UNIT_TYPE" val="l_h_f"/>
  <p:tag name="KSO_WM_UNIT_INDEX" val="1_2_1"/>
  <p:tag name="KSO_WM_UNIT_ID" val="258*l_h_f*1_2_1"/>
  <p:tag name="KSO_WM_UNIT_CLEAR" val="1"/>
  <p:tag name="KSO_WM_UNIT_LAYERLEVEL" val="1_1_1"/>
  <p:tag name="KSO_WM_UNIT_VALUE" val="42"/>
  <p:tag name="KSO_WM_UNIT_HIGHLIGHT" val="0"/>
  <p:tag name="KSO_WM_UNIT_COMPATIBLE" val="0"/>
  <p:tag name="KSO_WM_BEAUTIFY_FLAG" val="#wm#"/>
  <p:tag name="KSO_WM_UNIT_PRESET_TEXT_INDEX" val="4"/>
  <p:tag name="KSO_WM_UNIT_PRESET_TEXT_LEN" val="56"/>
  <p:tag name="KSO_WM_DIAGRAM_GROUP_CODE" val="l1-1"/>
  <p:tag name="KSO_WM_TAG_VERSION" val="1.0"/>
  <p:tag name="KSO_WM_UNIT_FILL_FORE_SCHEMECOLOR_INDEX" val="6"/>
  <p:tag name="KSO_WM_UNIT_FILL_TYPE" val="1"/>
  <p:tag name="KSO_WM_UNIT_TEXT_FILL_FORE_SCHEMECOLOR_INDEX" val="14"/>
  <p:tag name="KSO_WM_UNIT_TEXT_FILL_TYPE" val="1"/>
  <p:tag name="KSO_WM_UNIT_USESOURCEFORMAT_APPLY" val="0"/>
</p:tagLst>
</file>

<file path=ppt/tags/tag1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47_5*i*0"/>
  <p:tag name="KSO_WM_TEMPLATE_CATEGORY" val="diagram"/>
  <p:tag name="KSO_WM_TEMPLATE_INDEX" val="147"/>
  <p:tag name="KSO_WM_UNIT_INDEX" val="0"/>
</p:tagLst>
</file>

<file path=ppt/tags/tag1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47"/>
  <p:tag name="KSO_WM_UNIT_TYPE" val="m_h_f"/>
  <p:tag name="KSO_WM_UNIT_INDEX" val="1_1_1"/>
  <p:tag name="KSO_WM_UNIT_ID" val="diagram147_5*m_h_f*1_1_1"/>
  <p:tag name="KSO_WM_UNIT_LAYERLEVEL" val="1_1_1"/>
  <p:tag name="KSO_WM_UNIT_VALUE" val="30"/>
  <p:tag name="KSO_WM_UNIT_HIGHLIGHT" val="0"/>
  <p:tag name="KSO_WM_UNIT_COMPATIBLE" val="0"/>
  <p:tag name="KSO_WM_UNIT_CLEAR" val="0"/>
  <p:tag name="KSO_WM_DIAGRAM_GROUP_CODE" val="m1-1"/>
  <p:tag name="KSO_WM_UNIT_PRESET_TEXT" val="Lorem ipsum dolor sit amet, consectetur adipisicing elit."/>
  <p:tag name="KSO_WM_UNIT_TEXT_FILL_FORE_SCHEMECOLOR_INDEX" val="13"/>
  <p:tag name="KSO_WM_UNIT_TEXT_FILL_TYPE" val="1"/>
  <p:tag name="KSO_WM_UNIT_USESOURCEFORMAT_APPLY" val="0"/>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47_5*i*8"/>
  <p:tag name="KSO_WM_TEMPLATE_CATEGORY" val="diagram"/>
  <p:tag name="KSO_WM_TEMPLATE_INDEX" val="147"/>
  <p:tag name="KSO_WM_UNIT_INDEX" val="8"/>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
  <p:tag name="KSO_WM_UNIT_TYPE" val="m_i"/>
  <p:tag name="KSO_WM_UNIT_INDEX" val="1_3"/>
  <p:tag name="KSO_WM_UNIT_ID" val="diagram61_3*m_i*1_3"/>
  <p:tag name="KSO_WM_UNIT_CLEAR" val="1"/>
  <p:tag name="KSO_WM_UNIT_LAYERLEVEL" val="1_1"/>
  <p:tag name="KSO_WM_DIAGRAM_GROUP_CODE" val="m1-1"/>
  <p:tag name="KSO_WM_UNIT_FILL_FORE_SCHEMECOLOR_INDEX" val="6"/>
  <p:tag name="KSO_WM_UNIT_FILL_TYPE" val="1"/>
  <p:tag name="KSO_WM_UNIT_USESOURCEFORMAT_APPLY" val="0"/>
</p:tagLst>
</file>

<file path=ppt/tags/tag1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47"/>
  <p:tag name="KSO_WM_UNIT_TYPE" val="m_h_f"/>
  <p:tag name="KSO_WM_UNIT_INDEX" val="1_2_1"/>
  <p:tag name="KSO_WM_UNIT_ID" val="diagram147_5*m_h_f*1_2_1"/>
  <p:tag name="KSO_WM_UNIT_LAYERLEVEL" val="1_1_1"/>
  <p:tag name="KSO_WM_UNIT_VALUE" val="30"/>
  <p:tag name="KSO_WM_UNIT_HIGHLIGHT" val="0"/>
  <p:tag name="KSO_WM_UNIT_COMPATIBLE" val="0"/>
  <p:tag name="KSO_WM_UNIT_CLEAR" val="0"/>
  <p:tag name="KSO_WM_DIAGRAM_GROUP_CODE" val="m1-1"/>
  <p:tag name="KSO_WM_UNIT_PRESET_TEXT" val="Lorem ipsum dolor sit amet, consectetur adipisicing elit."/>
  <p:tag name="KSO_WM_UNIT_TEXT_FILL_FORE_SCHEMECOLOR_INDEX" val="13"/>
  <p:tag name="KSO_WM_UNIT_TEXT_FILL_TYPE" val="1"/>
  <p:tag name="KSO_WM_UNIT_USESOURCEFORMAT_APPLY" val="0"/>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47"/>
  <p:tag name="KSO_WM_UNIT_RELATE_UNITID" val="260*l*1"/>
  <p:tag name="KSO_WM_UNIT_TYPE" val="a"/>
  <p:tag name="KSO_WM_UNIT_INDEX" val="1"/>
  <p:tag name="KSO_WM_UNIT_ID" val="diagram147_5*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152.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147"/>
  <p:tag name="KSO_WM_UNIT_TYPE" val="m_i"/>
  <p:tag name="KSO_WM_UNIT_INDEX" val="1_3"/>
  <p:tag name="KSO_WM_UNIT_ID" val="diagram147_5*m_i*1_3"/>
  <p:tag name="KSO_WM_UNIT_LAYERLEVEL" val="1_1"/>
  <p:tag name="KSO_WM_DIAGRAM_GROUP_CODE" val="m1-1"/>
  <p:tag name="KSO_WM_UNIT_FILL_FORE_SCHEMECOLOR_INDEX" val="6"/>
  <p:tag name="KSO_WM_UNIT_FILL_TYPE" val="1"/>
  <p:tag name="KSO_WM_UNIT_TEXT_FILL_FORE_SCHEMECOLOR_INDEX" val="13"/>
  <p:tag name="KSO_WM_UNIT_TEXT_FILL_TYPE" val="1"/>
  <p:tag name="KSO_WM_UNIT_USESOURCEFORMAT_APPLY" val="0"/>
</p:tagLst>
</file>

<file path=ppt/tags/tag1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47"/>
  <p:tag name="KSO_WM_UNIT_TYPE" val="m_h_a"/>
  <p:tag name="KSO_WM_UNIT_INDEX" val="1_2_1"/>
  <p:tag name="KSO_WM_UNIT_ID" val="diagram147_5*m_h_a*1_2_1"/>
  <p:tag name="KSO_WM_UNIT_LAYERLEVEL" val="1_1_1"/>
  <p:tag name="KSO_WM_UNIT_VALUE" val="9"/>
  <p:tag name="KSO_WM_UNIT_HIGHLIGHT" val="0"/>
  <p:tag name="KSO_WM_UNIT_COMPATIBLE" val="0"/>
  <p:tag name="KSO_WM_UNIT_CLEAR" val="0"/>
  <p:tag name="KSO_WM_DIAGRAM_GROUP_CODE" val="m1-1"/>
  <p:tag name="KSO_WM_UNIT_PRESET_TEXT" val="AMET"/>
  <p:tag name="KSO_WM_UNIT_TEXT_FILL_FORE_SCHEMECOLOR_INDEX" val="13"/>
  <p:tag name="KSO_WM_UNIT_TEXT_FILL_TYPE" val="1"/>
  <p:tag name="KSO_WM_UNIT_USESOURCEFORMAT_APPLY" val="0"/>
</p:tagLst>
</file>

<file path=ppt/tags/tag154.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147"/>
  <p:tag name="KSO_WM_UNIT_TYPE" val="m_i"/>
  <p:tag name="KSO_WM_UNIT_INDEX" val="1_4"/>
  <p:tag name="KSO_WM_UNIT_ID" val="diagram147_5*m_i*1_4"/>
  <p:tag name="KSO_WM_UNIT_LAYERLEVEL" val="1_1"/>
  <p:tag name="KSO_WM_DIAGRAM_GROUP_CODE" val="m1-1"/>
  <p:tag name="KSO_WM_UNIT_TEXT_FILL_FORE_SCHEMECOLOR_INDEX" val="6"/>
  <p:tag name="KSO_WM_UNIT_TEXT_FILL_TYPE" val="1"/>
  <p:tag name="KSO_WM_UNIT_USESOURCEFORMAT_APPLY" val="0"/>
</p:tagLst>
</file>

<file path=ppt/tags/tag155.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147"/>
  <p:tag name="KSO_WM_UNIT_TYPE" val="m_i"/>
  <p:tag name="KSO_WM_UNIT_INDEX" val="1_1"/>
  <p:tag name="KSO_WM_UNIT_ID" val="diagram147_5*m_i*1_1"/>
  <p:tag name="KSO_WM_UNIT_LAYERLEVEL" val="1_1"/>
  <p:tag name="KSO_WM_DIAGRAM_GROUP_CODE" val="m1-1"/>
  <p:tag name="KSO_WM_UNIT_FILL_FORE_SCHEMECOLOR_INDEX" val="5"/>
  <p:tag name="KSO_WM_UNIT_FILL_TYPE" val="1"/>
  <p:tag name="KSO_WM_UNIT_TEXT_FILL_FORE_SCHEMECOLOR_INDEX" val="13"/>
  <p:tag name="KSO_WM_UNIT_TEXT_FILL_TYPE" val="1"/>
  <p:tag name="KSO_WM_UNIT_USESOURCEFORMAT_APPLY" val="0"/>
</p:tagLst>
</file>

<file path=ppt/tags/tag1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47"/>
  <p:tag name="KSO_WM_UNIT_TYPE" val="m_h_a"/>
  <p:tag name="KSO_WM_UNIT_INDEX" val="1_1_1"/>
  <p:tag name="KSO_WM_UNIT_ID" val="diagram147_5*m_h_a*1_1_1"/>
  <p:tag name="KSO_WM_UNIT_LAYERLEVEL" val="1_1_1"/>
  <p:tag name="KSO_WM_UNIT_VALUE" val="9"/>
  <p:tag name="KSO_WM_UNIT_HIGHLIGHT" val="0"/>
  <p:tag name="KSO_WM_UNIT_COMPATIBLE" val="0"/>
  <p:tag name="KSO_WM_UNIT_CLEAR" val="0"/>
  <p:tag name="KSO_WM_DIAGRAM_GROUP_CODE" val="m1-1"/>
  <p:tag name="KSO_WM_UNIT_PRESET_TEXT" val="AMET"/>
  <p:tag name="KSO_WM_UNIT_TEXT_FILL_FORE_SCHEMECOLOR_INDEX" val="13"/>
  <p:tag name="KSO_WM_UNIT_TEXT_FILL_TYPE" val="1"/>
  <p:tag name="KSO_WM_UNIT_USESOURCEFORMAT_APPLY" val="0"/>
</p:tagLst>
</file>

<file path=ppt/tags/tag157.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147"/>
  <p:tag name="KSO_WM_UNIT_TYPE" val="m_i"/>
  <p:tag name="KSO_WM_UNIT_INDEX" val="1_2"/>
  <p:tag name="KSO_WM_UNIT_ID" val="diagram147_5*m_i*1_2"/>
  <p:tag name="KSO_WM_UNIT_LAYERLEVEL" val="1_1"/>
  <p:tag name="KSO_WM_DIAGRAM_GROUP_CODE" val="m1-1"/>
  <p:tag name="KSO_WM_UNIT_TEXT_FILL_FORE_SCHEMECOLOR_INDEX" val="5"/>
  <p:tag name="KSO_WM_UNIT_TEXT_FILL_TYPE" val="1"/>
  <p:tag name="KSO_WM_UNIT_USESOURCEFORMAT_APPLY" val="0"/>
</p:tagLst>
</file>

<file path=ppt/tags/tag15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12"/>
  <p:tag name="KSO_WM_UNIT_TYPE" val="l_h_f"/>
  <p:tag name="KSO_WM_UNIT_INDEX" val="1_5_1"/>
  <p:tag name="KSO_WM_UNIT_ID" val="256*l_h_f*1_5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14"/>
  <p:tag name="KSO_WM_UNIT_FILL_TYPE" val="1"/>
  <p:tag name="KSO_WM_UNIT_TEXT_FILL_FORE_SCHEMECOLOR_INDEX" val="6"/>
  <p:tag name="KSO_WM_UNIT_TEXT_FILL_TYPE" val="1"/>
  <p:tag name="KSO_WM_UNIT_USESOURCEFORMAT_APPLY" val="1"/>
</p:tagLst>
</file>

<file path=ppt/tags/tag15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12"/>
  <p:tag name="KSO_WM_UNIT_TYPE" val="l_h_f"/>
  <p:tag name="KSO_WM_UNIT_INDEX" val="1_1_1"/>
  <p:tag name="KSO_WM_UNIT_ID" val="256*l_h_f*1_1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14"/>
  <p:tag name="KSO_WM_UNIT_FILL_TYPE" val="1"/>
  <p:tag name="KSO_WM_UNIT_TEXT_FILL_FORE_SCHEMECOLOR_INDEX" val="5"/>
  <p:tag name="KSO_WM_UNIT_TEX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
  <p:tag name="KSO_WM_UNIT_TYPE" val="m_i"/>
  <p:tag name="KSO_WM_UNIT_INDEX" val="1_2"/>
  <p:tag name="KSO_WM_UNIT_ID" val="diagram61_3*m_i*1_2"/>
  <p:tag name="KSO_WM_UNIT_CLEAR" val="1"/>
  <p:tag name="KSO_WM_UNIT_LAYERLEVEL" val="1_1"/>
  <p:tag name="KSO_WM_DIAGRAM_GROUP_CODE" val="m1-1"/>
  <p:tag name="KSO_WM_UNIT_FILL_FORE_SCHEMECOLOR_INDEX" val="5"/>
  <p:tag name="KSO_WM_UNIT_FILL_TYPE" val="1"/>
  <p:tag name="KSO_WM_UNIT_USESOURCEFORMAT_APPLY" val="0"/>
</p:tagLst>
</file>

<file path=ppt/tags/tag16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12"/>
  <p:tag name="KSO_WM_UNIT_TYPE" val="l_i"/>
  <p:tag name="KSO_WM_UNIT_INDEX" val="1_1"/>
  <p:tag name="KSO_WM_UNIT_ID" val="256*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16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12"/>
  <p:tag name="KSO_WM_UNIT_TYPE" val="l_h_f"/>
  <p:tag name="KSO_WM_UNIT_INDEX" val="1_2_1"/>
  <p:tag name="KSO_WM_UNIT_ID" val="256*l_h_f*1_2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14"/>
  <p:tag name="KSO_WM_UNIT_FILL_TYPE" val="1"/>
  <p:tag name="KSO_WM_UNIT_TEXT_FILL_FORE_SCHEMECOLOR_INDEX" val="6"/>
  <p:tag name="KSO_WM_UNIT_TEXT_FILL_TYPE" val="1"/>
  <p:tag name="KSO_WM_UNIT_USESOURCEFORMAT_APPLY" val="1"/>
</p:tagLst>
</file>

<file path=ppt/tags/tag16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12"/>
  <p:tag name="KSO_WM_UNIT_TYPE" val="l_i"/>
  <p:tag name="KSO_WM_UNIT_INDEX" val="1_2"/>
  <p:tag name="KSO_WM_UNIT_ID" val="256*l_i*1_2"/>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16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12"/>
  <p:tag name="KSO_WM_UNIT_TYPE" val="l_h_f"/>
  <p:tag name="KSO_WM_UNIT_INDEX" val="1_3_1"/>
  <p:tag name="KSO_WM_UNIT_ID" val="256*l_h_f*1_3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14"/>
  <p:tag name="KSO_WM_UNIT_FILL_TYPE" val="1"/>
  <p:tag name="KSO_WM_UNIT_TEXT_FILL_FORE_SCHEMECOLOR_INDEX" val="7"/>
  <p:tag name="KSO_WM_UNIT_TEXT_FILL_TYPE" val="1"/>
  <p:tag name="KSO_WM_UNIT_USESOURCEFORMAT_APPLY" val="1"/>
</p:tagLst>
</file>

<file path=ppt/tags/tag16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12"/>
  <p:tag name="KSO_WM_UNIT_TYPE" val="l_i"/>
  <p:tag name="KSO_WM_UNIT_INDEX" val="1_3"/>
  <p:tag name="KSO_WM_UNIT_ID" val="256*l_i*1_3"/>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14"/>
  <p:tag name="KSO_WM_UNIT_TEXT_FILL_TYPE" val="1"/>
  <p:tag name="KSO_WM_UNIT_USESOURCEFORMAT_APPLY" val="1"/>
</p:tagLst>
</file>

<file path=ppt/tags/tag16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12"/>
  <p:tag name="KSO_WM_UNIT_TYPE" val="l_h_f"/>
  <p:tag name="KSO_WM_UNIT_INDEX" val="1_4_1"/>
  <p:tag name="KSO_WM_UNIT_ID" val="256*l_h_f*1_4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14"/>
  <p:tag name="KSO_WM_UNIT_FILL_TYPE" val="1"/>
  <p:tag name="KSO_WM_UNIT_TEXT_FILL_FORE_SCHEMECOLOR_INDEX" val="5"/>
  <p:tag name="KSO_WM_UNIT_TEXT_FILL_TYPE" val="1"/>
  <p:tag name="KSO_WM_UNIT_USESOURCEFORMAT_APPLY" val="1"/>
</p:tagLst>
</file>

<file path=ppt/tags/tag16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12"/>
  <p:tag name="KSO_WM_UNIT_TYPE" val="l_i"/>
  <p:tag name="KSO_WM_UNIT_INDEX" val="1_4"/>
  <p:tag name="KSO_WM_UNIT_ID" val="25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16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12"/>
  <p:tag name="KSO_WM_UNIT_TYPE" val="l_i"/>
  <p:tag name="KSO_WM_UNIT_INDEX" val="1_5"/>
  <p:tag name="KSO_WM_UNIT_ID" val="256*l_i*1_5"/>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16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12"/>
  <p:tag name="KSO_WM_UNIT_TYPE" val="l_h_f"/>
  <p:tag name="KSO_WM_UNIT_INDEX" val="1_6_1"/>
  <p:tag name="KSO_WM_UNIT_ID" val="256*l_h_f*1_6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14"/>
  <p:tag name="KSO_WM_UNIT_FILL_TYPE" val="1"/>
  <p:tag name="KSO_WM_UNIT_TEXT_FILL_FORE_SCHEMECOLOR_INDEX" val="7"/>
  <p:tag name="KSO_WM_UNIT_TEXT_FILL_TYPE" val="1"/>
  <p:tag name="KSO_WM_UNIT_USESOURCEFORMAT_APPLY" val="1"/>
</p:tagLst>
</file>

<file path=ppt/tags/tag16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12"/>
  <p:tag name="KSO_WM_UNIT_TYPE" val="l_i"/>
  <p:tag name="KSO_WM_UNIT_INDEX" val="1_6"/>
  <p:tag name="KSO_WM_UNIT_ID" val="256*l_i*1_6"/>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14"/>
  <p:tag name="KSO_WM_UNIT_TEX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
  <p:tag name="KSO_WM_UNIT_TYPE" val="m_h_f"/>
  <p:tag name="KSO_WM_UNIT_INDEX" val="1_1_1"/>
  <p:tag name="KSO_WM_UNIT_ID" val="diagram61_3*m_h_f*1_1_1"/>
  <p:tag name="KSO_WM_UNIT_CLEAR" val="1"/>
  <p:tag name="KSO_WM_UNIT_LAYERLEVEL" val="1_1_1"/>
  <p:tag name="KSO_WM_UNIT_VALUE" val="38"/>
  <p:tag name="KSO_WM_UNIT_HIGHLIGHT" val="0"/>
  <p:tag name="KSO_WM_UNIT_COMPATIBLE" val="0"/>
  <p:tag name="KSO_WM_UNIT_PRESET_TEXT_INDEX" val="4"/>
  <p:tag name="KSO_WM_UNIT_PRESET_TEXT_LEN" val="80"/>
  <p:tag name="KSO_WM_DIAGRAM_GROUP_CODE" val="m1-1"/>
  <p:tag name="KSO_WM_UNIT_TEXT_FILL_FORE_SCHEMECOLOR_INDEX" val="5"/>
  <p:tag name="KSO_WM_UNIT_TEXT_FILL_TYPE" val="1"/>
  <p:tag name="KSO_WM_UNIT_USESOURCEFORMAT_APPLY" val="0"/>
</p:tagLst>
</file>

<file path=ppt/tags/tag1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9372"/>
  <p:tag name="KSO_WM_UNIT_TYPE" val="f"/>
  <p:tag name="KSO_WM_UNIT_INDEX" val="1"/>
  <p:tag name="KSO_WM_UNIT_ID" val="diagram9372_1*f*1"/>
  <p:tag name="KSO_WM_UNIT_CLEAR" val="1"/>
  <p:tag name="KSO_WM_UNIT_LAYERLEVEL" val="1"/>
  <p:tag name="KSO_WM_UNIT_VALUE" val="130"/>
  <p:tag name="KSO_WM_UNIT_HIGHLIGHT" val="0"/>
  <p:tag name="KSO_WM_UNIT_COMPATIBLE" val="0"/>
  <p:tag name="KSO_WM_UNIT_PRESET_TEXT_INDEX" val="6"/>
  <p:tag name="KSO_WM_UNIT_PRESET_TEXT_LEN" val="50"/>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
  <p:tag name="KSO_WM_UNIT_TYPE" val="m_i"/>
  <p:tag name="KSO_WM_UNIT_INDEX" val="1_1"/>
  <p:tag name="KSO_WM_UNIT_ID" val="diagram61_3*m_i*1_1"/>
  <p:tag name="KSO_WM_UNIT_CLEAR" val="1"/>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0"/>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61_3*i*1"/>
  <p:tag name="KSO_WM_TEMPLATE_CATEGORY" val="diagram"/>
  <p:tag name="KSO_WM_TEMPLATE_INDEX" val="61"/>
  <p:tag name="KSO_WM_UNIT_INDEX"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64"/>
  <p:tag name="KSO_WM_UNIT_TYPE" val="n_i"/>
  <p:tag name="KSO_WM_UNIT_INDEX" val="1_1"/>
  <p:tag name="KSO_WM_UNIT_ID" val="diagram264_3*n_i*1_1"/>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61_3*i*6"/>
  <p:tag name="KSO_WM_TEMPLATE_CATEGORY" val="diagram"/>
  <p:tag name="KSO_WM_TEMPLATE_INDEX" val="61"/>
  <p:tag name="KSO_WM_UNIT_INDEX" val="6"/>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61_3*i*11"/>
  <p:tag name="KSO_WM_TEMPLATE_CATEGORY" val="diagram"/>
  <p:tag name="KSO_WM_TEMPLATE_INDEX" val="61"/>
  <p:tag name="KSO_WM_UNIT_INDEX" val="1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
  <p:tag name="KSO_WM_UNIT_TYPE" val="m_h_f"/>
  <p:tag name="KSO_WM_UNIT_INDEX" val="1_3_1"/>
  <p:tag name="KSO_WM_UNIT_ID" val="diagram61_3*m_h_f*1_3_1"/>
  <p:tag name="KSO_WM_UNIT_CLEAR" val="1"/>
  <p:tag name="KSO_WM_UNIT_LAYERLEVEL" val="1_1_1"/>
  <p:tag name="KSO_WM_UNIT_VALUE" val="38"/>
  <p:tag name="KSO_WM_UNIT_HIGHLIGHT" val="0"/>
  <p:tag name="KSO_WM_UNIT_COMPATIBLE" val="0"/>
  <p:tag name="KSO_WM_UNIT_PRESET_TEXT_INDEX" val="4"/>
  <p:tag name="KSO_WM_UNIT_PRESET_TEXT_LEN" val="80"/>
  <p:tag name="KSO_WM_DIAGRAM_GROUP_CODE" val="m1-1"/>
  <p:tag name="KSO_WM_UNIT_TEXT_FILL_FORE_SCHEMECOLOR_INDEX" val="5"/>
  <p:tag name="KSO_WM_UNIT_TEXT_FILL_TYPE" val="1"/>
  <p:tag name="KSO_WM_UNIT_USESOURCEFORMAT_APPLY" val="0"/>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
  <p:tag name="KSO_WM_UNIT_TYPE" val="m_i"/>
  <p:tag name="KSO_WM_UNIT_INDEX" val="1_4"/>
  <p:tag name="KSO_WM_UNIT_ID" val="diagram61_3*m_i*1_4"/>
  <p:tag name="KSO_WM_UNIT_CLEAR" val="1"/>
  <p:tag name="KSO_WM_UNIT_LAYERLEVEL" val="1_1"/>
  <p:tag name="KSO_WM_DIAGRAM_GROUP_CODE" val="m1-1"/>
  <p:tag name="KSO_WM_UNIT_FILL_FORE_SCHEMECOLOR_INDEX" val="5"/>
  <p:tag name="KSO_WM_UNIT_FILL_TYPE" val="1"/>
  <p:tag name="KSO_WM_UNIT_USESOURCEFORMAT_APPLY" val="0"/>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
  <p:tag name="KSO_WM_UNIT_TYPE" val="m_h_f"/>
  <p:tag name="KSO_WM_UNIT_INDEX" val="1_2_1"/>
  <p:tag name="KSO_WM_UNIT_ID" val="diagram61_3*m_h_f*1_2_1"/>
  <p:tag name="KSO_WM_UNIT_CLEAR" val="1"/>
  <p:tag name="KSO_WM_UNIT_LAYERLEVEL" val="1_1_1"/>
  <p:tag name="KSO_WM_UNIT_VALUE" val="38"/>
  <p:tag name="KSO_WM_UNIT_HIGHLIGHT" val="0"/>
  <p:tag name="KSO_WM_UNIT_COMPATIBLE" val="0"/>
  <p:tag name="KSO_WM_UNIT_PRESET_TEXT_INDEX" val="4"/>
  <p:tag name="KSO_WM_UNIT_PRESET_TEXT_LEN" val="80"/>
  <p:tag name="KSO_WM_DIAGRAM_GROUP_CODE" val="m1-1"/>
  <p:tag name="KSO_WM_UNIT_TEXT_FILL_FORE_SCHEMECOLOR_INDEX" val="6"/>
  <p:tag name="KSO_WM_UNIT_TEXT_FILL_TYPE" val="1"/>
  <p:tag name="KSO_WM_UNIT_USESOURCEFORMAT_APPLY" val="0"/>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
  <p:tag name="KSO_WM_UNIT_TYPE" val="m_i"/>
  <p:tag name="KSO_WM_UNIT_INDEX" val="1_3"/>
  <p:tag name="KSO_WM_UNIT_ID" val="diagram61_3*m_i*1_3"/>
  <p:tag name="KSO_WM_UNIT_CLEAR" val="1"/>
  <p:tag name="KSO_WM_UNIT_LAYERLEVEL" val="1_1"/>
  <p:tag name="KSO_WM_DIAGRAM_GROUP_CODE" val="m1-1"/>
  <p:tag name="KSO_WM_UNIT_FILL_FORE_SCHEMECOLOR_INDEX" val="6"/>
  <p:tag name="KSO_WM_UNIT_FILL_TYPE" val="1"/>
  <p:tag name="KSO_WM_UNIT_USESOURCEFORMAT_APPLY" val="0"/>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
  <p:tag name="KSO_WM_UNIT_TYPE" val="m_i"/>
  <p:tag name="KSO_WM_UNIT_INDEX" val="1_2"/>
  <p:tag name="KSO_WM_UNIT_ID" val="diagram61_3*m_i*1_2"/>
  <p:tag name="KSO_WM_UNIT_CLEAR" val="1"/>
  <p:tag name="KSO_WM_UNIT_LAYERLEVEL" val="1_1"/>
  <p:tag name="KSO_WM_DIAGRAM_GROUP_CODE" val="m1-1"/>
  <p:tag name="KSO_WM_UNIT_FILL_FORE_SCHEMECOLOR_INDEX" val="5"/>
  <p:tag name="KSO_WM_UNIT_FILL_TYPE" val="1"/>
  <p:tag name="KSO_WM_UNIT_USESOURCEFORMAT_APPLY" val="0"/>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
  <p:tag name="KSO_WM_UNIT_TYPE" val="m_h_f"/>
  <p:tag name="KSO_WM_UNIT_INDEX" val="1_1_1"/>
  <p:tag name="KSO_WM_UNIT_ID" val="diagram61_3*m_h_f*1_1_1"/>
  <p:tag name="KSO_WM_UNIT_CLEAR" val="1"/>
  <p:tag name="KSO_WM_UNIT_LAYERLEVEL" val="1_1_1"/>
  <p:tag name="KSO_WM_UNIT_VALUE" val="38"/>
  <p:tag name="KSO_WM_UNIT_HIGHLIGHT" val="0"/>
  <p:tag name="KSO_WM_UNIT_COMPATIBLE" val="0"/>
  <p:tag name="KSO_WM_UNIT_PRESET_TEXT_INDEX" val="4"/>
  <p:tag name="KSO_WM_UNIT_PRESET_TEXT_LEN" val="80"/>
  <p:tag name="KSO_WM_DIAGRAM_GROUP_CODE" val="m1-1"/>
  <p:tag name="KSO_WM_UNIT_TEXT_FILL_FORE_SCHEMECOLOR_INDEX" val="5"/>
  <p:tag name="KSO_WM_UNIT_TEXT_FILL_TYPE" val="1"/>
  <p:tag name="KSO_WM_UNIT_USESOURCEFORMAT_APPLY" val="0"/>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
  <p:tag name="KSO_WM_UNIT_TYPE" val="m_i"/>
  <p:tag name="KSO_WM_UNIT_INDEX" val="1_1"/>
  <p:tag name="KSO_WM_UNIT_ID" val="diagram61_3*m_i*1_1"/>
  <p:tag name="KSO_WM_UNIT_CLEAR" val="1"/>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0"/>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61_3*i*1"/>
  <p:tag name="KSO_WM_TEMPLATE_CATEGORY" val="diagram"/>
  <p:tag name="KSO_WM_TEMPLATE_INDEX" val="61"/>
  <p:tag name="KSO_WM_UNIT_INDEX"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64"/>
  <p:tag name="KSO_WM_UNIT_TYPE" val="n_i"/>
  <p:tag name="KSO_WM_UNIT_INDEX" val="1_2"/>
  <p:tag name="KSO_WM_UNIT_ID" val="diagram264_3*n_i*1_2"/>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61_3*i*6"/>
  <p:tag name="KSO_WM_TEMPLATE_CATEGORY" val="diagram"/>
  <p:tag name="KSO_WM_TEMPLATE_INDEX" val="61"/>
  <p:tag name="KSO_WM_UNIT_INDEX" val="6"/>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
  <p:tag name="KSO_WM_UNIT_TYPE" val="m_h_f"/>
  <p:tag name="KSO_WM_UNIT_INDEX" val="1_2_1"/>
  <p:tag name="KSO_WM_UNIT_ID" val="diagram61_3*m_h_f*1_2_1"/>
  <p:tag name="KSO_WM_UNIT_CLEAR" val="1"/>
  <p:tag name="KSO_WM_UNIT_LAYERLEVEL" val="1_1_1"/>
  <p:tag name="KSO_WM_UNIT_VALUE" val="38"/>
  <p:tag name="KSO_WM_UNIT_HIGHLIGHT" val="0"/>
  <p:tag name="KSO_WM_UNIT_COMPATIBLE" val="0"/>
  <p:tag name="KSO_WM_UNIT_PRESET_TEXT_INDEX" val="4"/>
  <p:tag name="KSO_WM_UNIT_PRESET_TEXT_LEN" val="80"/>
  <p:tag name="KSO_WM_DIAGRAM_GROUP_CODE" val="m1-1"/>
  <p:tag name="KSO_WM_UNIT_TEXT_FILL_FORE_SCHEMECOLOR_INDEX" val="6"/>
  <p:tag name="KSO_WM_UNIT_TEXT_FILL_TYPE" val="1"/>
  <p:tag name="KSO_WM_UNIT_USESOURCEFORMAT_APPLY" val="0"/>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
  <p:tag name="KSO_WM_UNIT_TYPE" val="m_i"/>
  <p:tag name="KSO_WM_UNIT_INDEX" val="1_3"/>
  <p:tag name="KSO_WM_UNIT_ID" val="diagram61_3*m_i*1_3"/>
  <p:tag name="KSO_WM_UNIT_CLEAR" val="1"/>
  <p:tag name="KSO_WM_UNIT_LAYERLEVEL" val="1_1"/>
  <p:tag name="KSO_WM_DIAGRAM_GROUP_CODE" val="m1-1"/>
  <p:tag name="KSO_WM_UNIT_FILL_FORE_SCHEMECOLOR_INDEX" val="6"/>
  <p:tag name="KSO_WM_UNIT_FILL_TYPE" val="1"/>
  <p:tag name="KSO_WM_UNIT_USESOURCEFORMAT_APPLY" val="0"/>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
  <p:tag name="KSO_WM_UNIT_TYPE" val="m_i"/>
  <p:tag name="KSO_WM_UNIT_INDEX" val="1_2"/>
  <p:tag name="KSO_WM_UNIT_ID" val="diagram61_3*m_i*1_2"/>
  <p:tag name="KSO_WM_UNIT_CLEAR" val="1"/>
  <p:tag name="KSO_WM_UNIT_LAYERLEVEL" val="1_1"/>
  <p:tag name="KSO_WM_DIAGRAM_GROUP_CODE" val="m1-1"/>
  <p:tag name="KSO_WM_UNIT_FILL_FORE_SCHEMECOLOR_INDEX" val="5"/>
  <p:tag name="KSO_WM_UNIT_FILL_TYPE" val="1"/>
  <p:tag name="KSO_WM_UNIT_USESOURCEFORMAT_APPLY" val="0"/>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
  <p:tag name="KSO_WM_UNIT_TYPE" val="m_h_f"/>
  <p:tag name="KSO_WM_UNIT_INDEX" val="1_1_1"/>
  <p:tag name="KSO_WM_UNIT_ID" val="diagram61_3*m_h_f*1_1_1"/>
  <p:tag name="KSO_WM_UNIT_CLEAR" val="1"/>
  <p:tag name="KSO_WM_UNIT_LAYERLEVEL" val="1_1_1"/>
  <p:tag name="KSO_WM_UNIT_VALUE" val="38"/>
  <p:tag name="KSO_WM_UNIT_HIGHLIGHT" val="0"/>
  <p:tag name="KSO_WM_UNIT_COMPATIBLE" val="0"/>
  <p:tag name="KSO_WM_UNIT_PRESET_TEXT_INDEX" val="4"/>
  <p:tag name="KSO_WM_UNIT_PRESET_TEXT_LEN" val="80"/>
  <p:tag name="KSO_WM_DIAGRAM_GROUP_CODE" val="m1-1"/>
  <p:tag name="KSO_WM_UNIT_TEXT_FILL_FORE_SCHEMECOLOR_INDEX" val="5"/>
  <p:tag name="KSO_WM_UNIT_TEXT_FILL_TYPE" val="1"/>
  <p:tag name="KSO_WM_UNIT_USESOURCEFORMAT_APPLY" val="0"/>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53"/>
  <p:tag name="KSO_WM_UNIT_TYPE" val="m_i"/>
  <p:tag name="KSO_WM_UNIT_INDEX" val="1_1"/>
  <p:tag name="KSO_WM_UNIT_ID" val="diagram253_4*m_i*1_1"/>
  <p:tag name="KSO_WM_UNIT_CLEAR" val="1"/>
  <p:tag name="KSO_WM_UNIT_LAYERLEVEL" val="1_1"/>
  <p:tag name="KSO_WM_DIAGRAM_GROUP_CODE" val="m1-1"/>
  <p:tag name="KSO_WM_UNIT_USESOURCEFORMAT_APPLY" val="0"/>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53_4*i*1"/>
  <p:tag name="KSO_WM_TEMPLATE_CATEGORY" val="diagram"/>
  <p:tag name="KSO_WM_TEMPLATE_INDEX" val="253"/>
  <p:tag name="KSO_WM_UNIT_INDEX" val="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53_4*i*6"/>
  <p:tag name="KSO_WM_TEMPLATE_CATEGORY" val="diagram"/>
  <p:tag name="KSO_WM_TEMPLATE_INDEX" val="253"/>
  <p:tag name="KSO_WM_UNIT_INDEX" val="6"/>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53_4*i*13"/>
  <p:tag name="KSO_WM_TEMPLATE_CATEGORY" val="diagram"/>
  <p:tag name="KSO_WM_TEMPLATE_INDEX" val="253"/>
  <p:tag name="KSO_WM_UNIT_INDEX" val="13"/>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53_4*i*20"/>
  <p:tag name="KSO_WM_TEMPLATE_CATEGORY" val="diagram"/>
  <p:tag name="KSO_WM_TEMPLATE_INDEX" val="253"/>
  <p:tag name="KSO_WM_UNIT_INDEX" val="20"/>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64"/>
  <p:tag name="KSO_WM_UNIT_TYPE" val="n_i"/>
  <p:tag name="KSO_WM_UNIT_INDEX" val="1_3"/>
  <p:tag name="KSO_WM_UNIT_ID" val="diagram264_3*n_i*1_3"/>
  <p:tag name="KSO_WM_UNIT_CLEAR" val="1"/>
  <p:tag name="KSO_WM_UNIT_LAYERLEVEL" val="1_1"/>
  <p:tag name="KSO_WM_DIAGRAM_GROUP_CODE" val="n1-1"/>
  <p:tag name="KSO_WM_UNIT_FILL_FORE_SCHEMECOLOR_INDEX" val="5"/>
  <p:tag name="KSO_WM_UNIT_FILL_TYPE" val="1"/>
  <p:tag name="KSO_WM_UNIT_TEXT_FILL_FORE_SCHEMECOLOR_INDEX" val="2"/>
  <p:tag name="KSO_WM_UNIT_TEXT_FILL_TYPE" val="1"/>
  <p:tag name="KSO_WM_UNIT_USESOURCEFORMAT_APPLY" val="1"/>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53_4*i*27"/>
  <p:tag name="KSO_WM_TEMPLATE_CATEGORY" val="diagram"/>
  <p:tag name="KSO_WM_TEMPLATE_INDEX" val="253"/>
  <p:tag name="KSO_WM_UNIT_INDEX" val="27"/>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53"/>
  <p:tag name="KSO_WM_UNIT_TYPE" val="m_h_f"/>
  <p:tag name="KSO_WM_UNIT_INDEX" val="1_2_4"/>
  <p:tag name="KSO_WM_UNIT_ID" val="diagram253_4*m_h_f*1_2_4"/>
  <p:tag name="KSO_WM_UNIT_CLEAR" val="1"/>
  <p:tag name="KSO_WM_UNIT_LAYERLEVEL" val="1_1_1"/>
  <p:tag name="KSO_WM_UNIT_VALUE" val="28"/>
  <p:tag name="KSO_WM_UNIT_HIGHLIGHT" val="0"/>
  <p:tag name="KSO_WM_UNIT_COMPATIBLE" val="0"/>
  <p:tag name="KSO_WM_UNIT_PRESET_TEXT_INDEX" val="4"/>
  <p:tag name="KSO_WM_UNIT_PRESET_TEXT_LEN" val="26"/>
  <p:tag name="KSO_WM_DIAGRAM_GROUP_CODE" val="m1-1"/>
  <p:tag name="KSO_WM_UNIT_TEXT_FILL_FORE_SCHEMECOLOR_INDEX" val="13"/>
  <p:tag name="KSO_WM_UNIT_TEXT_FILL_TYPE" val="1"/>
  <p:tag name="KSO_WM_UNIT_USESOURCEFORMAT_APPLY" val="0"/>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53"/>
  <p:tag name="KSO_WM_UNIT_TYPE" val="m_i"/>
  <p:tag name="KSO_WM_UNIT_INDEX" val="1_9"/>
  <p:tag name="KSO_WM_UNIT_ID" val="diagram253_4*m_i*1_9"/>
  <p:tag name="KSO_WM_UNIT_CLEAR" val="1"/>
  <p:tag name="KSO_WM_UNIT_LAYERLEVEL" val="1_1"/>
  <p:tag name="KSO_WM_DIAGRAM_GROUP_CODE" val="m1-1"/>
  <p:tag name="KSO_WM_UNIT_TEXT_FILL_FORE_SCHEMECOLOR_INDEX" val="2"/>
  <p:tag name="KSO_WM_UNIT_TEXT_FILL_TYPE" val="1"/>
  <p:tag name="KSO_WM_UNIT_USESOURCEFORMAT_APPLY" val="0"/>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53"/>
  <p:tag name="KSO_WM_UNIT_TYPE" val="m_i"/>
  <p:tag name="KSO_WM_UNIT_INDEX" val="1_10"/>
  <p:tag name="KSO_WM_UNIT_ID" val="diagram253_4*m_i*1_10"/>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 name="KSO_WM_UNIT_USESOURCEFORMAT_APPLY" val="0"/>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53"/>
  <p:tag name="KSO_WM_UNIT_TYPE" val="m_h_f"/>
  <p:tag name="KSO_WM_UNIT_INDEX" val="1_2_3"/>
  <p:tag name="KSO_WM_UNIT_ID" val="diagram253_4*m_h_f*1_2_3"/>
  <p:tag name="KSO_WM_UNIT_CLEAR" val="1"/>
  <p:tag name="KSO_WM_UNIT_LAYERLEVEL" val="1_1_1"/>
  <p:tag name="KSO_WM_UNIT_VALUE" val="28"/>
  <p:tag name="KSO_WM_UNIT_HIGHLIGHT" val="0"/>
  <p:tag name="KSO_WM_UNIT_COMPATIBLE" val="0"/>
  <p:tag name="KSO_WM_UNIT_PRESET_TEXT_INDEX" val="4"/>
  <p:tag name="KSO_WM_UNIT_PRESET_TEXT_LEN" val="26"/>
  <p:tag name="KSO_WM_DIAGRAM_GROUP_CODE" val="m1-1"/>
  <p:tag name="KSO_WM_UNIT_TEXT_FILL_FORE_SCHEMECOLOR_INDEX" val="13"/>
  <p:tag name="KSO_WM_UNIT_TEXT_FILL_TYPE" val="1"/>
  <p:tag name="KSO_WM_UNIT_USESOURCEFORMAT_APPLY" val="0"/>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53"/>
  <p:tag name="KSO_WM_UNIT_TYPE" val="m_i"/>
  <p:tag name="KSO_WM_UNIT_INDEX" val="1_7"/>
  <p:tag name="KSO_WM_UNIT_ID" val="diagram253_4*m_i*1_7"/>
  <p:tag name="KSO_WM_UNIT_CLEAR" val="1"/>
  <p:tag name="KSO_WM_UNIT_LAYERLEVEL" val="1_1"/>
  <p:tag name="KSO_WM_DIAGRAM_GROUP_CODE" val="m1-1"/>
  <p:tag name="KSO_WM_UNIT_TEXT_FILL_FORE_SCHEMECOLOR_INDEX" val="2"/>
  <p:tag name="KSO_WM_UNIT_TEXT_FILL_TYPE" val="1"/>
  <p:tag name="KSO_WM_UNIT_USESOURCEFORMAT_APPLY" val="0"/>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53"/>
  <p:tag name="KSO_WM_UNIT_TYPE" val="m_i"/>
  <p:tag name="KSO_WM_UNIT_INDEX" val="1_8"/>
  <p:tag name="KSO_WM_UNIT_ID" val="diagram253_4*m_i*1_8"/>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 name="KSO_WM_UNIT_USESOURCEFORMAT_APPLY" val="0"/>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53"/>
  <p:tag name="KSO_WM_UNIT_TYPE" val="m_h_f"/>
  <p:tag name="KSO_WM_UNIT_INDEX" val="1_2_2"/>
  <p:tag name="KSO_WM_UNIT_ID" val="diagram253_4*m_h_f*1_2_2"/>
  <p:tag name="KSO_WM_UNIT_CLEAR" val="1"/>
  <p:tag name="KSO_WM_UNIT_LAYERLEVEL" val="1_1_1"/>
  <p:tag name="KSO_WM_UNIT_VALUE" val="28"/>
  <p:tag name="KSO_WM_UNIT_HIGHLIGHT" val="0"/>
  <p:tag name="KSO_WM_UNIT_COMPATIBLE" val="0"/>
  <p:tag name="KSO_WM_UNIT_PRESET_TEXT_INDEX" val="4"/>
  <p:tag name="KSO_WM_UNIT_PRESET_TEXT_LEN" val="26"/>
  <p:tag name="KSO_WM_DIAGRAM_GROUP_CODE" val="m1-1"/>
  <p:tag name="KSO_WM_UNIT_TEXT_FILL_FORE_SCHEMECOLOR_INDEX" val="13"/>
  <p:tag name="KSO_WM_UNIT_TEXT_FILL_TYPE" val="1"/>
  <p:tag name="KSO_WM_UNIT_USESOURCEFORMAT_APPLY" val="0"/>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53"/>
  <p:tag name="KSO_WM_UNIT_TYPE" val="m_i"/>
  <p:tag name="KSO_WM_UNIT_INDEX" val="1_5"/>
  <p:tag name="KSO_WM_UNIT_ID" val="diagram253_4*m_i*1_5"/>
  <p:tag name="KSO_WM_UNIT_CLEAR" val="1"/>
  <p:tag name="KSO_WM_UNIT_LAYERLEVEL" val="1_1"/>
  <p:tag name="KSO_WM_DIAGRAM_GROUP_CODE" val="m1-1"/>
  <p:tag name="KSO_WM_UNIT_TEXT_FILL_FORE_SCHEMECOLOR_INDEX" val="2"/>
  <p:tag name="KSO_WM_UNIT_TEXT_FILL_TYPE" val="1"/>
  <p:tag name="KSO_WM_UNIT_USESOURCEFORMAT_APPLY" val="0"/>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53"/>
  <p:tag name="KSO_WM_UNIT_TYPE" val="m_i"/>
  <p:tag name="KSO_WM_UNIT_INDEX" val="1_6"/>
  <p:tag name="KSO_WM_UNIT_ID" val="diagram253_4*m_i*1_6"/>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 name="KSO_WM_UNIT_USESOURCEFORMAT_APPLY" val="0"/>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64"/>
  <p:tag name="KSO_WM_UNIT_TYPE" val="n_h_f"/>
  <p:tag name="KSO_WM_UNIT_INDEX" val="1_2_1"/>
  <p:tag name="KSO_WM_UNIT_ID" val="diagram264_3*n_h_f*1_2_1"/>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AMET"/>
  <p:tag name="KSO_WM_UNIT_TEXT_FILL_FORE_SCHEMECOLOR_INDEX" val="13"/>
  <p:tag name="KSO_WM_UNIT_TEXT_FILL_TYPE" val="1"/>
  <p:tag name="KSO_WM_UNIT_USESOURCEFORMAT_APPLY" val="1"/>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53"/>
  <p:tag name="KSO_WM_UNIT_TYPE" val="m_h_f"/>
  <p:tag name="KSO_WM_UNIT_INDEX" val="1_2_1"/>
  <p:tag name="KSO_WM_UNIT_ID" val="diagram253_4*m_h_f*1_2_1"/>
  <p:tag name="KSO_WM_UNIT_CLEAR" val="1"/>
  <p:tag name="KSO_WM_UNIT_LAYERLEVEL" val="1_1_1"/>
  <p:tag name="KSO_WM_UNIT_VALUE" val="28"/>
  <p:tag name="KSO_WM_UNIT_HIGHLIGHT" val="0"/>
  <p:tag name="KSO_WM_UNIT_COMPATIBLE" val="0"/>
  <p:tag name="KSO_WM_UNIT_PRESET_TEXT_INDEX" val="4"/>
  <p:tag name="KSO_WM_UNIT_PRESET_TEXT_LEN" val="26"/>
  <p:tag name="KSO_WM_DIAGRAM_GROUP_CODE" val="m1-1"/>
  <p:tag name="KSO_WM_UNIT_TEXT_FILL_FORE_SCHEMECOLOR_INDEX" val="13"/>
  <p:tag name="KSO_WM_UNIT_TEXT_FILL_TYPE" val="1"/>
  <p:tag name="KSO_WM_UNIT_USESOURCEFORMAT_APPLY" val="0"/>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53"/>
  <p:tag name="KSO_WM_UNIT_TYPE" val="m_i"/>
  <p:tag name="KSO_WM_UNIT_INDEX" val="1_3"/>
  <p:tag name="KSO_WM_UNIT_ID" val="diagram253_4*m_i*1_3"/>
  <p:tag name="KSO_WM_UNIT_CLEAR" val="1"/>
  <p:tag name="KSO_WM_UNIT_LAYERLEVEL" val="1_1"/>
  <p:tag name="KSO_WM_DIAGRAM_GROUP_CODE" val="m1-1"/>
  <p:tag name="KSO_WM_UNIT_TEXT_FILL_FORE_SCHEMECOLOR_INDEX" val="2"/>
  <p:tag name="KSO_WM_UNIT_TEXT_FILL_TYPE" val="1"/>
  <p:tag name="KSO_WM_UNIT_USESOURCEFORMAT_APPLY" val="0"/>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53"/>
  <p:tag name="KSO_WM_UNIT_TYPE" val="m_i"/>
  <p:tag name="KSO_WM_UNIT_INDEX" val="1_4"/>
  <p:tag name="KSO_WM_UNIT_ID" val="diagram253_4*m_i*1_4"/>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 name="KSO_WM_UNIT_USESOURCEFORMAT_APPLY" val="0"/>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53"/>
  <p:tag name="KSO_WM_UNIT_TYPE" val="m_i"/>
  <p:tag name="KSO_WM_UNIT_INDEX" val="1_2"/>
  <p:tag name="KSO_WM_UNIT_ID" val="diagram253_4*m_i*1_2"/>
  <p:tag name="KSO_WM_UNIT_CLEAR" val="1"/>
  <p:tag name="KSO_WM_UNIT_LAYERLEVEL" val="1_1"/>
  <p:tag name="KSO_WM_DIAGRAM_GROUP_CODE" val="m1-1"/>
  <p:tag name="KSO_WM_UNIT_TEXT_FILL_FORE_SCHEMECOLOR_INDEX" val="2"/>
  <p:tag name="KSO_WM_UNIT_TEXT_FILL_TYPE" val="1"/>
  <p:tag name="KSO_WM_UNIT_USESOURCEFORMAT_APPLY" val="0"/>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53"/>
  <p:tag name="KSO_WM_UNIT_TYPE" val="m_h_f"/>
  <p:tag name="KSO_WM_UNIT_INDEX" val="1_1_1"/>
  <p:tag name="KSO_WM_UNIT_ID" val="diagram253_4*m_h_f*1_1_1"/>
  <p:tag name="KSO_WM_UNIT_CLEAR" val="1"/>
  <p:tag name="KSO_WM_UNIT_LAYERLEVEL" val="1_1_1"/>
  <p:tag name="KSO_WM_UNIT_VALUE" val="30"/>
  <p:tag name="KSO_WM_UNIT_HIGHLIGHT" val="0"/>
  <p:tag name="KSO_WM_UNIT_COMPATIBLE" val="0"/>
  <p:tag name="KSO_WM_UNIT_PRESET_TEXT_INDEX" val="4"/>
  <p:tag name="KSO_WM_UNIT_PRESET_TEXT_LEN" val="12"/>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17_3*i*10"/>
  <p:tag name="KSO_WM_TEMPLATE_CATEGORY" val="diagram"/>
  <p:tag name="KSO_WM_TEMPLATE_INDEX" val="117"/>
  <p:tag name="KSO_WM_UNIT_INDEX" val="10"/>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17_3*i*1"/>
  <p:tag name="KSO_WM_TEMPLATE_CATEGORY" val="diagram"/>
  <p:tag name="KSO_WM_TEMPLATE_INDEX" val="117"/>
  <p:tag name="KSO_WM_UNIT_INDEX" val="1"/>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17_3*i*19"/>
  <p:tag name="KSO_WM_TEMPLATE_CATEGORY" val="diagram"/>
  <p:tag name="KSO_WM_TEMPLATE_INDEX" val="117"/>
  <p:tag name="KSO_WM_UNIT_INDEX" val="19"/>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1"/>
  <p:tag name="KSO_WM_UNIT_ID" val="diagram117_3*l_i*1_1"/>
  <p:tag name="KSO_WM_UNIT_CLEAR" val="1"/>
  <p:tag name="KSO_WM_UNIT_LAYERLEVEL" val="1_1"/>
  <p:tag name="KSO_WM_UNIT_LINE_FORE_SCHEMECOLOR_INDEX" val="14"/>
  <p:tag name="KSO_WM_UNIT_LINE_FILL_TYPE" val="2"/>
  <p:tag name="KSO_WM_UNIT_USESOURCEFORMAT_APPLY" val="1"/>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8"/>
  <p:tag name="KSO_WM_UNIT_ID" val="diagram117_3*l_i*1_8"/>
  <p:tag name="KSO_WM_UNIT_CLEAR" val="1"/>
  <p:tag name="KSO_WM_UNIT_LAYERLEVEL" val="1_1"/>
  <p:tag name="KSO_WM_UNIT_LINE_FORE_SCHEMECOLOR_INDEX" val="14"/>
  <p:tag name="KSO_WM_UNIT_LINE_FILL_TYPE" val="2"/>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64"/>
  <p:tag name="KSO_WM_UNIT_TYPE" val="n_h_f"/>
  <p:tag name="KSO_WM_UNIT_INDEX" val="1_2_2"/>
  <p:tag name="KSO_WM_UNIT_ID" val="diagram264_3*n_h_f*1_2_2"/>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AMET"/>
  <p:tag name="KSO_WM_UNIT_TEXT_FILL_FORE_SCHEMECOLOR_INDEX" val="13"/>
  <p:tag name="KSO_WM_UNIT_TEXT_FILL_TYPE" val="1"/>
  <p:tag name="KSO_WM_UNIT_USESOURCEFORMAT_APPLY" val="1"/>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6"/>
  <p:tag name="KSO_WM_UNIT_ID" val="diagram117_3*l_i*1_6"/>
  <p:tag name="KSO_WM_UNIT_CLEAR" val="1"/>
  <p:tag name="KSO_WM_UNIT_LAYERLEVEL" val="1_1"/>
  <p:tag name="KSO_WM_UNIT_FILL_FORE_SCHEMECOLOR_INDEX" val="14"/>
  <p:tag name="KSO_WM_UNIT_FILL_TYPE" val="1"/>
  <p:tag name="KSO_WM_UNIT_SHADOW_SCHEMECOLOR_INDEX" val="5"/>
  <p:tag name="KSO_WM_UNIT_TEXT_FILL_FORE_SCHEMECOLOR_INDEX" val="5"/>
  <p:tag name="KSO_WM_UNIT_TEXT_FILL_TYPE" val="1"/>
  <p:tag name="KSO_WM_UNIT_USESOURCEFORMAT_APPLY" val="1"/>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h_a"/>
  <p:tag name="KSO_WM_UNIT_INDEX" val="1_3_1"/>
  <p:tag name="KSO_WM_UNIT_ID" val="diagram117_3*l_h_a*1_3_1"/>
  <p:tag name="KSO_WM_UNIT_CLEAR" val="1"/>
  <p:tag name="KSO_WM_UNIT_LAYERLEVEL" val="1_1_1"/>
  <p:tag name="KSO_WM_UNIT_VALUE" val="9"/>
  <p:tag name="KSO_WM_UNIT_HIGHLIGHT" val="0"/>
  <p:tag name="KSO_WM_UNIT_COMPATIBLE" val="0"/>
  <p:tag name="KSO_WM_UNIT_PRESET_TEXT_INDEX" val="3"/>
  <p:tag name="KSO_WM_UNIT_PRESET_TEXT_LEN" val="12"/>
  <p:tag name="KSO_WM_UNIT_TEXT_FILL_FORE_SCHEMECOLOR_INDEX" val="5"/>
  <p:tag name="KSO_WM_UNIT_TEXT_FILL_TYPE" val="1"/>
  <p:tag name="KSO_WM_UNIT_USESOURCEFORMAT_APPLY" val="1"/>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h_f"/>
  <p:tag name="KSO_WM_UNIT_INDEX" val="1_3_1"/>
  <p:tag name="KSO_WM_UNIT_ID" val="diagram117_3*l_h_f*1_3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UNIT_TEXT_FILL_FORE_SCHEMECOLOR_INDEX" val="13"/>
  <p:tag name="KSO_WM_UNIT_TEXT_FILL_TYPE" val="1"/>
  <p:tag name="KSO_WM_UNIT_USESOURCEFORMAT_APPLY" val="1"/>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7"/>
  <p:tag name="KSO_WM_UNIT_ID" val="diagram117_3*l_i*1_7"/>
  <p:tag name="KSO_WM_UNIT_CLEAR" val="1"/>
  <p:tag name="KSO_WM_UNIT_LAYERLEVEL" val="1_1"/>
  <p:tag name="KSO_WM_UNIT_FILL_FORE_SCHEMECOLOR_INDEX" val="5"/>
  <p:tag name="KSO_WM_UNIT_FILL_TYPE" val="1"/>
  <p:tag name="KSO_WM_UNIT_USESOURCEFORMAT_APPLY" val="1"/>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2"/>
  <p:tag name="KSO_WM_UNIT_ID" val="diagram117_3*l_i*1_2"/>
  <p:tag name="KSO_WM_UNIT_CLEAR" val="1"/>
  <p:tag name="KSO_WM_UNIT_LAYERLEVEL" val="1_1"/>
  <p:tag name="KSO_WM_UNIT_FILL_FORE_SCHEMECOLOR_INDEX" val="14"/>
  <p:tag name="KSO_WM_UNIT_FILL_TYPE" val="1"/>
  <p:tag name="KSO_WM_UNIT_SHADOW_SCHEMECOLOR_INDEX" val="5"/>
  <p:tag name="KSO_WM_UNIT_TEXT_FILL_FORE_SCHEMECOLOR_INDEX" val="5"/>
  <p:tag name="KSO_WM_UNIT_TEXT_FILL_TYPE" val="1"/>
  <p:tag name="KSO_WM_UNIT_USESOURCEFORMAT_APPLY" val="1"/>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h_a"/>
  <p:tag name="KSO_WM_UNIT_INDEX" val="1_2_1"/>
  <p:tag name="KSO_WM_UNIT_ID" val="diagram117_3*l_h_a*1_2_1"/>
  <p:tag name="KSO_WM_UNIT_CLEAR" val="1"/>
  <p:tag name="KSO_WM_UNIT_LAYERLEVEL" val="1_1_1"/>
  <p:tag name="KSO_WM_UNIT_VALUE" val="9"/>
  <p:tag name="KSO_WM_UNIT_HIGHLIGHT" val="0"/>
  <p:tag name="KSO_WM_UNIT_COMPATIBLE" val="0"/>
  <p:tag name="KSO_WM_UNIT_PRESET_TEXT_INDEX" val="3"/>
  <p:tag name="KSO_WM_UNIT_PRESET_TEXT_LEN" val="12"/>
  <p:tag name="KSO_WM_UNIT_TEXT_FILL_FORE_SCHEMECOLOR_INDEX" val="5"/>
  <p:tag name="KSO_WM_UNIT_TEXT_FILL_TYPE" val="1"/>
  <p:tag name="KSO_WM_UNIT_USESOURCEFORMAT_APPLY" val="1"/>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h_f"/>
  <p:tag name="KSO_WM_UNIT_INDEX" val="1_2_1"/>
  <p:tag name="KSO_WM_UNIT_ID" val="diagram117_3*l_h_f*1_2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UNIT_TEXT_FILL_FORE_SCHEMECOLOR_INDEX" val="13"/>
  <p:tag name="KSO_WM_UNIT_TEXT_FILL_TYPE" val="1"/>
  <p:tag name="KSO_WM_UNIT_USESOURCEFORMAT_APPLY" val="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3"/>
  <p:tag name="KSO_WM_UNIT_ID" val="diagram117_3*l_i*1_3"/>
  <p:tag name="KSO_WM_UNIT_CLEAR" val="1"/>
  <p:tag name="KSO_WM_UNIT_LAYERLEVEL" val="1_1"/>
  <p:tag name="KSO_WM_UNIT_FILL_FORE_SCHEMECOLOR_INDEX" val="5"/>
  <p:tag name="KSO_WM_UNIT_FILL_TYPE" val="1"/>
  <p:tag name="KSO_WM_UNIT_USESOURCEFORMAT_APPLY" val="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4"/>
  <p:tag name="KSO_WM_UNIT_ID" val="diagram117_3*l_i*1_4"/>
  <p:tag name="KSO_WM_UNIT_CLEAR" val="1"/>
  <p:tag name="KSO_WM_UNIT_LAYERLEVEL" val="1_1"/>
  <p:tag name="KSO_WM_UNIT_FILL_FORE_SCHEMECOLOR_INDEX" val="14"/>
  <p:tag name="KSO_WM_UNIT_FILL_TYPE" val="1"/>
  <p:tag name="KSO_WM_UNIT_SHADOW_SCHEMECOLOR_INDEX" val="5"/>
  <p:tag name="KSO_WM_UNIT_TEXT_FILL_FORE_SCHEMECOLOR_INDEX" val="5"/>
  <p:tag name="KSO_WM_UNIT_TEXT_FILL_TYPE" val="1"/>
  <p:tag name="KSO_WM_UNIT_USESOURCEFORMAT_APPLY" val="1"/>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h_a"/>
  <p:tag name="KSO_WM_UNIT_INDEX" val="1_1_1"/>
  <p:tag name="KSO_WM_UNIT_ID" val="diagram117_3*l_h_a*1_1_1"/>
  <p:tag name="KSO_WM_UNIT_CLEAR" val="1"/>
  <p:tag name="KSO_WM_UNIT_LAYERLEVEL" val="1_1_1"/>
  <p:tag name="KSO_WM_UNIT_VALUE" val="9"/>
  <p:tag name="KSO_WM_UNIT_HIGHLIGHT" val="0"/>
  <p:tag name="KSO_WM_UNIT_COMPATIBLE" val="0"/>
  <p:tag name="KSO_WM_UNIT_PRESET_TEXT_INDEX" val="3"/>
  <p:tag name="KSO_WM_UNIT_PRESET_TEXT_LEN" val="12"/>
  <p:tag name="KSO_WM_UNIT_TEXT_FILL_FORE_SCHEMECOLOR_INDEX" val="5"/>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64"/>
  <p:tag name="KSO_WM_UNIT_TYPE" val="n_h_f"/>
  <p:tag name="KSO_WM_UNIT_INDEX" val="1_2_3"/>
  <p:tag name="KSO_WM_UNIT_ID" val="diagram264_3*n_h_f*1_2_3"/>
  <p:tag name="KSO_WM_UNIT_CLEAR" val="1"/>
  <p:tag name="KSO_WM_UNIT_LAYERLEVEL" val="1_1_1"/>
  <p:tag name="KSO_WM_UNIT_VALUE" val="27"/>
  <p:tag name="KSO_WM_UNIT_HIGHLIGHT" val="0"/>
  <p:tag name="KSO_WM_UNIT_COMPATIBLE" val="0"/>
  <p:tag name="KSO_WM_DIAGRAM_GROUP_CODE" val="n1-1"/>
  <p:tag name="KSO_WM_UNIT_PRESET_TEXT" val="LOREM IPSUM DOLOR SIT AMET"/>
  <p:tag name="KSO_WM_UNIT_TEXT_FILL_FORE_SCHEMECOLOR_INDEX" val="13"/>
  <p:tag name="KSO_WM_UNIT_TEXT_FILL_TYPE" val="1"/>
  <p:tag name="KSO_WM_UNIT_USESOURCEFORMAT_APPLY" val="1"/>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h_f"/>
  <p:tag name="KSO_WM_UNIT_INDEX" val="1_1_1"/>
  <p:tag name="KSO_WM_UNIT_ID" val="diagram117_3*l_h_f*1_1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UNIT_TEXT_FILL_FORE_SCHEMECOLOR_INDEX" val="13"/>
  <p:tag name="KSO_WM_UNIT_TEXT_FILL_TYPE" val="1"/>
  <p:tag name="KSO_WM_UNIT_USESOURCEFORMAT_APPLY" val="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5"/>
  <p:tag name="KSO_WM_UNIT_ID" val="diagram117_3*l_i*1_5"/>
  <p:tag name="KSO_WM_UNIT_CLEAR" val="1"/>
  <p:tag name="KSO_WM_UNIT_LAYERLEVEL" val="1_1"/>
  <p:tag name="KSO_WM_UNIT_FILL_FORE_SCHEMECOLOR_INDEX" val="5"/>
  <p:tag name="KSO_WM_UNIT_FILL_TYPE" val="1"/>
  <p:tag name="KSO_WM_UNIT_USESOURCEFORMAT_APPLY" val="1"/>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
  <p:tag name="KSO_WM_UNIT_TYPE" val="n_h_f"/>
  <p:tag name="KSO_WM_UNIT_INDEX" val="1_1_1"/>
  <p:tag name="KSO_WM_UNIT_ID" val="diagram75_5*n_h_f*1_1_1"/>
  <p:tag name="KSO_WM_UNIT_CLEAR" val="1"/>
  <p:tag name="KSO_WM_UNIT_LAYERLEVEL" val="1_1_1"/>
  <p:tag name="KSO_WM_UNIT_VALUE" val="36"/>
  <p:tag name="KSO_WM_UNIT_HIGHLIGHT" val="0"/>
  <p:tag name="KSO_WM_UNIT_COMPATIBLE" val="0"/>
  <p:tag name="KSO_WM_UNIT_PRESET_TEXT_INDEX" val="4"/>
  <p:tag name="KSO_WM_UNIT_PRESET_TEXT_LEN" val="32"/>
  <p:tag name="KSO_WM_DIAGRAM_GROUP_CODE" val="n1-1"/>
  <p:tag name="KSO_WM_UNIT_FILL_FORE_SCHEMECOLOR_INDEX" val="5"/>
  <p:tag name="KSO_WM_UNIT_FILL_TYPE" val="1"/>
  <p:tag name="KSO_WM_UNIT_TEXT_FILL_FORE_SCHEMECOLOR_INDEX" val="14"/>
  <p:tag name="KSO_WM_UNIT_TEXT_FILL_TYPE" val="1"/>
  <p:tag name="KSO_WM_UNIT_USESOURCEFORMAT_APPLY" val="0"/>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
  <p:tag name="KSO_WM_UNIT_TYPE" val="n_h_f"/>
  <p:tag name="KSO_WM_UNIT_INDEX" val="1_1_2"/>
  <p:tag name="KSO_WM_UNIT_ID" val="diagram75_5*n_h_f*1_1_2"/>
  <p:tag name="KSO_WM_UNIT_CLEAR" val="1"/>
  <p:tag name="KSO_WM_UNIT_LAYERLEVEL" val="1_1_1"/>
  <p:tag name="KSO_WM_UNIT_VALUE" val="36"/>
  <p:tag name="KSO_WM_UNIT_HIGHLIGHT" val="0"/>
  <p:tag name="KSO_WM_UNIT_COMPATIBLE" val="0"/>
  <p:tag name="KSO_WM_UNIT_PRESET_TEXT_INDEX" val="4"/>
  <p:tag name="KSO_WM_UNIT_PRESET_TEXT_LEN" val="32"/>
  <p:tag name="KSO_WM_DIAGRAM_GROUP_CODE" val="n1-1"/>
  <p:tag name="KSO_WM_UNIT_FILL_FORE_SCHEMECOLOR_INDEX" val="5"/>
  <p:tag name="KSO_WM_UNIT_FILL_TYPE" val="1"/>
  <p:tag name="KSO_WM_UNIT_TEXT_FILL_FORE_SCHEMECOLOR_INDEX" val="14"/>
  <p:tag name="KSO_WM_UNIT_TEXT_FILL_TYPE" val="1"/>
  <p:tag name="KSO_WM_UNIT_USESOURCEFORMAT_APPLY" val="0"/>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
  <p:tag name="KSO_WM_UNIT_TYPE" val="n_h_f"/>
  <p:tag name="KSO_WM_UNIT_INDEX" val="1_2_1"/>
  <p:tag name="KSO_WM_UNIT_ID" val="diagram75_5*n_h_f*1_2_1"/>
  <p:tag name="KSO_WM_UNIT_CLEAR" val="1"/>
  <p:tag name="KSO_WM_UNIT_LAYERLEVEL" val="1_1_1"/>
  <p:tag name="KSO_WM_UNIT_VALUE" val="18"/>
  <p:tag name="KSO_WM_UNIT_HIGHLIGHT" val="0"/>
  <p:tag name="KSO_WM_UNIT_COMPATIBLE" val="0"/>
  <p:tag name="KSO_WM_UNIT_PRESET_TEXT_INDEX" val="4"/>
  <p:tag name="KSO_WM_UNIT_PRESET_TEXT_LEN" val="32"/>
  <p:tag name="KSO_WM_DIAGRAM_GROUP_CODE" val="n1-1"/>
  <p:tag name="KSO_WM_UNIT_TEXT_FILL_FORE_SCHEMECOLOR_INDEX" val="5"/>
  <p:tag name="KSO_WM_UNIT_TEXT_FILL_TYPE" val="1"/>
  <p:tag name="KSO_WM_UNIT_USESOURCEFORMAT_APPLY" val="0"/>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
  <p:tag name="KSO_WM_UNIT_TYPE" val="g"/>
  <p:tag name="KSO_WM_UNIT_INDEX" val="1"/>
  <p:tag name="KSO_WM_UNIT_ID" val="diagram75_5*g*1"/>
  <p:tag name="KSO_WM_UNIT_CLEAR" val="1"/>
  <p:tag name="KSO_WM_UNIT_LAYERLEVEL" val="1"/>
  <p:tag name="KSO_WM_UNIT_VALUE" val="24"/>
  <p:tag name="KSO_WM_UNIT_HIGHLIGHT" val="0"/>
  <p:tag name="KSO_WM_UNIT_COMPATIBLE" val="1"/>
  <p:tag name="KSO_WM_UNIT_RELATE_UNITID" val="diagram75_5*n*1"/>
  <p:tag name="KSO_WM_UNIT_PRESET_TEXT_INDEX" val="3"/>
  <p:tag name="KSO_WM_UNIT_PRESET_TEXT_LEN" val="23"/>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
  <p:tag name="KSO_WM_UNIT_TYPE" val="n_i"/>
  <p:tag name="KSO_WM_UNIT_INDEX" val="1_1"/>
  <p:tag name="KSO_WM_UNIT_ID" val="diagram75_5*n_i*1_1"/>
  <p:tag name="KSO_WM_UNIT_CLEAR" val="1"/>
  <p:tag name="KSO_WM_UNIT_LAYERLEVEL" val="1_1"/>
  <p:tag name="KSO_WM_DIAGRAM_GROUP_CODE" val="n1-1"/>
  <p:tag name="KSO_WM_UNIT_LINE_FORE_SCHEMECOLOR_INDEX" val="5"/>
  <p:tag name="KSO_WM_UNIT_LINE_FILL_TYPE" val="2"/>
  <p:tag name="KSO_WM_UNIT_TEXT_FILL_FORE_SCHEMECOLOR_INDEX" val="13"/>
  <p:tag name="KSO_WM_UNIT_TEXT_FILL_TYPE" val="1"/>
  <p:tag name="KSO_WM_UNIT_USESOURCEFORMAT_APPLY" val="0"/>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5"/>
  <p:tag name="KSO_WM_UNIT_TYPE" val="n_i"/>
  <p:tag name="KSO_WM_UNIT_INDEX" val="1_2"/>
  <p:tag name="KSO_WM_UNIT_ID" val="diagram75_5*n_i*1_2"/>
  <p:tag name="KSO_WM_UNIT_CLEAR" val="1"/>
  <p:tag name="KSO_WM_UNIT_LAYERLEVEL" val="1_1"/>
  <p:tag name="KSO_WM_DIAGRAM_GROUP_CODE" val="n1-1"/>
  <p:tag name="KSO_WM_UNIT_LINE_FORE_SCHEMECOLOR_INDEX" val="5"/>
  <p:tag name="KSO_WM_UNIT_LINE_FILL_TYPE" val="2"/>
  <p:tag name="KSO_WM_UNIT_TEXT_FILL_FORE_SCHEMECOLOR_INDEX" val="13"/>
  <p:tag name="KSO_WM_UNIT_TEXT_FILL_TYPE" val="1"/>
  <p:tag name="KSO_WM_UNIT_USESOURCEFORMAT_APPLY" val="0"/>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3"/>
  <p:tag name="KSO_WM_UNIT_TYPE" val="l_h_a"/>
  <p:tag name="KSO_WM_UNIT_INDEX" val="1_1_1"/>
  <p:tag name="KSO_WM_UNIT_ID" val="264*l_h_a*1_1_1"/>
  <p:tag name="KSO_WM_UNIT_CLEAR" val="1"/>
  <p:tag name="KSO_WM_UNIT_LAYERLEVEL" val="1_1_1"/>
  <p:tag name="KSO_WM_UNIT_VALUE" val="12"/>
  <p:tag name="KSO_WM_UNIT_HIGHLIGHT" val="0"/>
  <p:tag name="KSO_WM_UNIT_COMPATIBLE" val="0"/>
  <p:tag name="KSO_WM_UNIT_PRESET_TEXT" val="AMET"/>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3"/>
  <p:tag name="KSO_WM_UNIT_TYPE" val="l_h_a"/>
  <p:tag name="KSO_WM_UNIT_INDEX" val="1_2_1"/>
  <p:tag name="KSO_WM_UNIT_ID" val="264*l_h_a*1_2_1"/>
  <p:tag name="KSO_WM_UNIT_CLEAR" val="1"/>
  <p:tag name="KSO_WM_UNIT_LAYERLEVEL" val="1_1_1"/>
  <p:tag name="KSO_WM_UNIT_VALUE" val="12"/>
  <p:tag name="KSO_WM_UNIT_HIGHLIGHT" val="0"/>
  <p:tag name="KSO_WM_UNIT_COMPATIBLE" val="0"/>
  <p:tag name="KSO_WM_UNIT_PRESET_TEXT" val="AMET"/>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1"/>
  <p:tag name="KSO_WM_UNIT_TYPE" val="m_i"/>
  <p:tag name="KSO_WM_UNIT_INDEX" val="1_1"/>
  <p:tag name="KSO_WM_UNIT_ID" val="diagram61_3*m_i*1_1"/>
  <p:tag name="KSO_WM_UNIT_CLEAR" val="1"/>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0"/>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3"/>
  <p:tag name="KSO_WM_UNIT_TYPE" val="l_h_a"/>
  <p:tag name="KSO_WM_UNIT_INDEX" val="1_3_1"/>
  <p:tag name="KSO_WM_UNIT_ID" val="264*l_h_a*1_3_1"/>
  <p:tag name="KSO_WM_UNIT_CLEAR" val="1"/>
  <p:tag name="KSO_WM_UNIT_LAYERLEVEL" val="1_1_1"/>
  <p:tag name="KSO_WM_UNIT_VALUE" val="12"/>
  <p:tag name="KSO_WM_UNIT_HIGHLIGHT" val="0"/>
  <p:tag name="KSO_WM_UNIT_COMPATIBLE" val="0"/>
  <p:tag name="KSO_WM_UNIT_PRESET_TEXT" val="AMET"/>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3"/>
  <p:tag name="KSO_WM_UNIT_TYPE" val="l_h_f"/>
  <p:tag name="KSO_WM_UNIT_INDEX" val="1_1_1"/>
  <p:tag name="KSO_WM_UNIT_ID" val="264*l_h_f*1_1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36"/>
  <p:tag name="KSO_WM_DIAGRAM_GROUP_CODE" val="l1-1"/>
  <p:tag name="KSO_WM_UNIT_TEXT_FILL_FORE_SCHEMECOLOR_INDEX" val="13"/>
  <p:tag name="KSO_WM_UNIT_TEXT_FILL_TYPE" val="1"/>
  <p:tag name="KSO_WM_UNIT_USESOURCEFORMAT_APPLY" val="0"/>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3"/>
  <p:tag name="KSO_WM_UNIT_TYPE" val="l_h_f"/>
  <p:tag name="KSO_WM_UNIT_INDEX" val="1_2_1"/>
  <p:tag name="KSO_WM_UNIT_ID" val="264*l_h_f*1_2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36"/>
  <p:tag name="KSO_WM_DIAGRAM_GROUP_CODE" val="l1-1"/>
  <p:tag name="KSO_WM_UNIT_TEXT_FILL_FORE_SCHEMECOLOR_INDEX" val="13"/>
  <p:tag name="KSO_WM_UNIT_TEXT_FILL_TYPE" val="1"/>
  <p:tag name="KSO_WM_UNIT_USESOURCEFORMAT_APPLY" val="0"/>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3"/>
  <p:tag name="KSO_WM_UNIT_TYPE" val="l_h_f"/>
  <p:tag name="KSO_WM_UNIT_INDEX" val="1_3_1"/>
  <p:tag name="KSO_WM_UNIT_ID" val="264*l_h_f*1_3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36"/>
  <p:tag name="KSO_WM_DIAGRAM_GROUP_CODE" val="l1-1"/>
  <p:tag name="KSO_WM_UNIT_TEXT_FILL_FORE_SCHEMECOLOR_INDEX" val="13"/>
  <p:tag name="KSO_WM_UNIT_TEXT_FILL_TYPE" val="1"/>
  <p:tag name="KSO_WM_UNIT_USESOURCEFORMAT_APPLY" val="0"/>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3"/>
  <p:tag name="KSO_WM_UNIT_TYPE" val="l_h_a"/>
  <p:tag name="KSO_WM_UNIT_INDEX" val="1_4_1"/>
  <p:tag name="KSO_WM_UNIT_ID" val="264*l_h_a*1_4_1"/>
  <p:tag name="KSO_WM_UNIT_CLEAR" val="1"/>
  <p:tag name="KSO_WM_UNIT_LAYERLEVEL" val="1_1_1"/>
  <p:tag name="KSO_WM_UNIT_VALUE" val="12"/>
  <p:tag name="KSO_WM_UNIT_HIGHLIGHT" val="0"/>
  <p:tag name="KSO_WM_UNIT_COMPATIBLE" val="0"/>
  <p:tag name="KSO_WM_UNIT_PRESET_TEXT" val="AMET"/>
  <p:tag name="KSO_WM_BEAUTIFY_FLAG" val="#wm#"/>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8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3"/>
  <p:tag name="KSO_WM_UNIT_TYPE" val="l_h_a"/>
  <p:tag name="KSO_WM_UNIT_INDEX" val="1_5_1"/>
  <p:tag name="KSO_WM_UNIT_ID" val="264*l_h_a*1_5_1"/>
  <p:tag name="KSO_WM_UNIT_CLEAR" val="1"/>
  <p:tag name="KSO_WM_UNIT_LAYERLEVEL" val="1_1_1"/>
  <p:tag name="KSO_WM_UNIT_VALUE" val="12"/>
  <p:tag name="KSO_WM_UNIT_HIGHLIGHT" val="0"/>
  <p:tag name="KSO_WM_UNIT_COMPATIBLE" val="0"/>
  <p:tag name="KSO_WM_UNIT_PRESET_TEXT" val="AMET"/>
  <p:tag name="KSO_WM_BEAUTIFY_FLAG" val="#wm#"/>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8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3"/>
  <p:tag name="KSO_WM_UNIT_TYPE" val="l_h_a"/>
  <p:tag name="KSO_WM_UNIT_INDEX" val="1_6_1"/>
  <p:tag name="KSO_WM_UNIT_ID" val="264*l_h_a*1_6_1"/>
  <p:tag name="KSO_WM_UNIT_CLEAR" val="1"/>
  <p:tag name="KSO_WM_UNIT_LAYERLEVEL" val="1_1_1"/>
  <p:tag name="KSO_WM_UNIT_VALUE" val="12"/>
  <p:tag name="KSO_WM_UNIT_HIGHLIGHT" val="0"/>
  <p:tag name="KSO_WM_UNIT_COMPATIBLE" val="0"/>
  <p:tag name="KSO_WM_UNIT_PRESET_TEXT" val="AMET"/>
  <p:tag name="KSO_WM_BEAUTIFY_FLAG" val="#wm#"/>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3"/>
  <p:tag name="KSO_WM_UNIT_TYPE" val="l_h_f"/>
  <p:tag name="KSO_WM_UNIT_INDEX" val="1_4_1"/>
  <p:tag name="KSO_WM_UNIT_ID" val="264*l_h_f*1_4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36"/>
  <p:tag name="KSO_WM_DIAGRAM_GROUP_CODE" val="l1-1"/>
  <p:tag name="KSO_WM_UNIT_TEXT_FILL_FORE_SCHEMECOLOR_INDEX" val="13"/>
  <p:tag name="KSO_WM_UNIT_TEXT_FILL_TYPE" val="1"/>
  <p:tag name="KSO_WM_UNIT_USESOURCEFORMAT_APPLY" val="0"/>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3"/>
  <p:tag name="KSO_WM_UNIT_TYPE" val="l_h_f"/>
  <p:tag name="KSO_WM_UNIT_INDEX" val="1_5_1"/>
  <p:tag name="KSO_WM_UNIT_ID" val="264*l_h_f*1_5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36"/>
  <p:tag name="KSO_WM_DIAGRAM_GROUP_CODE" val="l1-1"/>
  <p:tag name="KSO_WM_UNIT_TEXT_FILL_FORE_SCHEMECOLOR_INDEX" val="13"/>
  <p:tag name="KSO_WM_UNIT_TEXT_FILL_TYPE" val="1"/>
  <p:tag name="KSO_WM_UNIT_USESOURCEFORMAT_APPLY" val="0"/>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3"/>
  <p:tag name="KSO_WM_UNIT_TYPE" val="l_h_f"/>
  <p:tag name="KSO_WM_UNIT_INDEX" val="1_6_1"/>
  <p:tag name="KSO_WM_UNIT_ID" val="264*l_h_f*1_6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36"/>
  <p:tag name="KSO_WM_DIAGRAM_GROUP_CODE" val="l1-1"/>
  <p:tag name="KSO_WM_UNIT_TEXT_FILL_FORE_SCHEMECOLOR_INDEX" val="13"/>
  <p:tag name="KSO_WM_UNIT_TEXT_FILL_TYPE" val="1"/>
  <p:tag name="KSO_WM_UNIT_USESOURCEFORMAT_APPLY" val="0"/>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61_3*i*1"/>
  <p:tag name="KSO_WM_TEMPLATE_CATEGORY" val="diagram"/>
  <p:tag name="KSO_WM_TEMPLATE_INDEX" val="61"/>
  <p:tag name="KSO_WM_UNIT_INDEX" val="1"/>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0"/>
  <p:tag name="KSO_WM_UNIT_TYPE" val="l_h_f"/>
  <p:tag name="KSO_WM_UNIT_INDEX" val="1_1_1"/>
  <p:tag name="KSO_WM_UNIT_ID" val="diagram10_5*l_h_f*1_1_1"/>
  <p:tag name="KSO_WM_UNIT_CLEAR" val="1"/>
  <p:tag name="KSO_WM_UNIT_LAYERLEVEL" val="1_1_1"/>
  <p:tag name="KSO_WM_UNIT_VALUE" val="30"/>
  <p:tag name="KSO_WM_UNIT_HIGHLIGHT" val="0"/>
  <p:tag name="KSO_WM_UNIT_COMPATIBLE" val="0"/>
  <p:tag name="KSO_WM_UNIT_PRESET_TEXT_LEN" val="30"/>
  <p:tag name="KSO_WM_UNIT_PRESET_TEXT_INDEX" val="2"/>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0"/>
  <p:tag name="KSO_WM_UNIT_TYPE" val="l_h_f"/>
  <p:tag name="KSO_WM_UNIT_INDEX" val="1_2_1"/>
  <p:tag name="KSO_WM_UNIT_ID" val="diagram10_5*l_h_f*1_2_1"/>
  <p:tag name="KSO_WM_UNIT_CLEAR" val="1"/>
  <p:tag name="KSO_WM_UNIT_LAYERLEVEL" val="1_1_1"/>
  <p:tag name="KSO_WM_UNIT_VALUE" val="30"/>
  <p:tag name="KSO_WM_UNIT_HIGHLIGHT" val="0"/>
  <p:tag name="KSO_WM_UNIT_COMPATIBLE" val="0"/>
  <p:tag name="KSO_WM_UNIT_PRESET_TEXT_LEN" val="30"/>
  <p:tag name="KSO_WM_UNIT_PRESET_TEXT_INDEX" val="2"/>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0"/>
  <p:tag name="KSO_WM_UNIT_TYPE" val="l_h_f"/>
  <p:tag name="KSO_WM_UNIT_INDEX" val="1_3_1"/>
  <p:tag name="KSO_WM_UNIT_ID" val="diagram10_5*l_h_f*1_3_1"/>
  <p:tag name="KSO_WM_UNIT_CLEAR" val="1"/>
  <p:tag name="KSO_WM_UNIT_LAYERLEVEL" val="1_1_1"/>
  <p:tag name="KSO_WM_UNIT_VALUE" val="30"/>
  <p:tag name="KSO_WM_UNIT_HIGHLIGHT" val="0"/>
  <p:tag name="KSO_WM_UNIT_COMPATIBLE" val="0"/>
  <p:tag name="KSO_WM_UNIT_PRESET_TEXT_LEN" val="30"/>
  <p:tag name="KSO_WM_UNIT_PRESET_TEXT_INDEX" val="2"/>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0"/>
  <p:tag name="KSO_WM_UNIT_TYPE" val="l_h_f"/>
  <p:tag name="KSO_WM_UNIT_INDEX" val="1_4_1"/>
  <p:tag name="KSO_WM_UNIT_ID" val="diagram10_5*l_h_f*1_4_1"/>
  <p:tag name="KSO_WM_UNIT_CLEAR" val="1"/>
  <p:tag name="KSO_WM_UNIT_LAYERLEVEL" val="1_1_1"/>
  <p:tag name="KSO_WM_UNIT_VALUE" val="30"/>
  <p:tag name="KSO_WM_UNIT_HIGHLIGHT" val="0"/>
  <p:tag name="KSO_WM_UNIT_COMPATIBLE" val="0"/>
  <p:tag name="KSO_WM_UNIT_PRESET_TEXT_LEN" val="30"/>
  <p:tag name="KSO_WM_UNIT_PRESET_TEXT_INDEX" val="2"/>
  <p:tag name="KSO_WM_DIAGRAM_GROUP_CODE" val="l1-1"/>
  <p:tag name="KSO_WM_UNIT_FILL_FORE_SCHEMECOLOR_INDEX" val="7"/>
  <p:tag name="KSO_WM_UNIT_FILL_TYPE" val="1"/>
  <p:tag name="KSO_WM_UNIT_TEXT_FILL_FORE_SCHEMECOLOR_INDEX" val="14"/>
  <p:tag name="KSO_WM_UNIT_TEXT_FILL_TYPE" val="1"/>
  <p:tag name="KSO_WM_UNIT_USESOURCEFORMAT_APPLY" val="0"/>
</p:tagLst>
</file>

<file path=ppt/tags/tag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0"/>
  <p:tag name="KSO_WM_UNIT_TYPE" val="l_h_f"/>
  <p:tag name="KSO_WM_UNIT_INDEX" val="1_5_1"/>
  <p:tag name="KSO_WM_UNIT_ID" val="diagram10_5*l_h_f*1_5_1"/>
  <p:tag name="KSO_WM_UNIT_CLEAR" val="1"/>
  <p:tag name="KSO_WM_UNIT_LAYERLEVEL" val="1_1_1"/>
  <p:tag name="KSO_WM_UNIT_VALUE" val="30"/>
  <p:tag name="KSO_WM_UNIT_HIGHLIGHT" val="0"/>
  <p:tag name="KSO_WM_UNIT_COMPATIBLE" val="0"/>
  <p:tag name="KSO_WM_UNIT_PRESET_TEXT_LEN" val="30"/>
  <p:tag name="KSO_WM_UNIT_PRESET_TEXT_INDEX" val="2"/>
  <p:tag name="KSO_WM_DIAGRAM_GROUP_CODE" val="l1-1"/>
  <p:tag name="KSO_WM_UNIT_FILL_FORE_SCHEMECOLOR_INDEX" val="8"/>
  <p:tag name="KSO_WM_UNIT_FILL_TYPE" val="1"/>
  <p:tag name="KSO_WM_UNIT_TEXT_FILL_FORE_SCHEMECOLOR_INDEX" val="14"/>
  <p:tag name="KSO_WM_UNIT_TEXT_FILL_TYPE" val="1"/>
  <p:tag name="KSO_WM_UNIT_USESOURCEFORMAT_APPLY" val="0"/>
</p:tagLst>
</file>

<file path=ppt/tags/tag9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6"/>
  <p:tag name="KSO_WM_UNIT_TYPE" val="n_h_f"/>
  <p:tag name="KSO_WM_UNIT_INDEX" val="1_1_1"/>
  <p:tag name="KSO_WM_UNIT_ID" val="258*n_h_f*1_1_1"/>
  <p:tag name="KSO_WM_UNIT_CLEAR" val="1"/>
  <p:tag name="KSO_WM_UNIT_LAYERLEVEL" val="1_1_1"/>
  <p:tag name="KSO_WM_UNIT_VALUE" val="45"/>
  <p:tag name="KSO_WM_UNIT_HIGHLIGHT" val="0"/>
  <p:tag name="KSO_WM_UNIT_COMPATIBLE" val="0"/>
  <p:tag name="KSO_WM_UNIT_PRESET_TEXT" val="LOREM IPSUM LOREM IPSUM"/>
  <p:tag name="KSO_WM_BEAUTIFY_FLAG" val="#wm#"/>
  <p:tag name="KSO_WM_DIAGRAM_GROUP_CODE" val="n1-1"/>
  <p:tag name="KSO_WM_TAG_VERSION" val="1.0"/>
  <p:tag name="KSO_WM_UNIT_FILL_FORE_SCHEMECOLOR_INDEX" val="5"/>
  <p:tag name="KSO_WM_UNIT_FILL_TYPE" val="1"/>
  <p:tag name="KSO_WM_UNIT_USESOURCEFORMAT_APPLY" val="0"/>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596_5*i*0"/>
  <p:tag name="KSO_WM_TEMPLATE_CATEGORY" val="diagram"/>
  <p:tag name="KSO_WM_TEMPLATE_INDEX" val="596"/>
  <p:tag name="KSO_WM_TAG_VERSION" val="1.0"/>
  <p:tag name="KSO_WM_UNIT_INDEX" val="0"/>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596_5*i*5"/>
  <p:tag name="KSO_WM_TEMPLATE_CATEGORY" val="diagram"/>
  <p:tag name="KSO_WM_TEMPLATE_INDEX" val="596"/>
  <p:tag name="KSO_WM_TAG_VERSION" val="1.0"/>
  <p:tag name="KSO_WM_UNIT_INDEX" val="5"/>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596_5*i*10"/>
  <p:tag name="KSO_WM_TEMPLATE_CATEGORY" val="diagram"/>
  <p:tag name="KSO_WM_TEMPLATE_INDEX" val="596"/>
  <p:tag name="KSO_WM_TAG_VERSION" val="1.0"/>
  <p:tag name="KSO_WM_UNIT_INDEX" val="10"/>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596_5*i*25"/>
  <p:tag name="KSO_WM_TEMPLATE_CATEGORY" val="diagram"/>
  <p:tag name="KSO_WM_TEMPLATE_INDEX" val="596"/>
  <p:tag name="KSO_WM_TAG_VERSION" val="1.0"/>
  <p:tag name="KSO_WM_UNIT_INDEX" val="25"/>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TotalTime>
  <Words>4506</Words>
  <Application>Microsoft Office PowerPoint</Application>
  <PresentationFormat>全屏显示(4:3)</PresentationFormat>
  <Paragraphs>590</Paragraphs>
  <Slides>61</Slides>
  <Notes>38</Notes>
  <HiddenSlides>0</HiddenSlides>
  <MMClips>0</MMClips>
  <ScaleCrop>false</ScaleCrop>
  <HeadingPairs>
    <vt:vector size="6" baseType="variant">
      <vt:variant>
        <vt:lpstr>主题</vt:lpstr>
      </vt:variant>
      <vt:variant>
        <vt:i4>1</vt:i4>
      </vt:variant>
      <vt:variant>
        <vt:lpstr>嵌入 OLE 服务器</vt:lpstr>
      </vt:variant>
      <vt:variant>
        <vt:i4>4</vt:i4>
      </vt:variant>
      <vt:variant>
        <vt:lpstr>幻灯片标题</vt:lpstr>
      </vt:variant>
      <vt:variant>
        <vt:i4>61</vt:i4>
      </vt:variant>
    </vt:vector>
  </HeadingPairs>
  <TitlesOfParts>
    <vt:vector size="66" baseType="lpstr">
      <vt:lpstr>Office 主题</vt:lpstr>
      <vt:lpstr>Equation.DSMT4</vt:lpstr>
      <vt:lpstr>Visio.Drawing.15</vt:lpstr>
      <vt:lpstr>Unknown</vt:lpstr>
      <vt:lpstr>Microsoft 公式 3.0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USER-</cp:lastModifiedBy>
  <cp:revision>547</cp:revision>
  <dcterms:created xsi:type="dcterms:W3CDTF">2015-11-23T03:31:00Z</dcterms:created>
  <dcterms:modified xsi:type="dcterms:W3CDTF">2017-06-20T03:11:43Z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